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50"/>
  </p:notesMasterIdLst>
  <p:handoutMasterIdLst>
    <p:handoutMasterId r:id="rId51"/>
  </p:handoutMasterIdLst>
  <p:sldIdLst>
    <p:sldId id="256" r:id="rId2"/>
    <p:sldId id="328" r:id="rId3"/>
    <p:sldId id="387" r:id="rId4"/>
    <p:sldId id="388" r:id="rId5"/>
    <p:sldId id="337" r:id="rId6"/>
    <p:sldId id="338" r:id="rId7"/>
    <p:sldId id="340" r:id="rId8"/>
    <p:sldId id="339" r:id="rId9"/>
    <p:sldId id="333" r:id="rId10"/>
    <p:sldId id="420" r:id="rId11"/>
    <p:sldId id="421" r:id="rId12"/>
    <p:sldId id="423" r:id="rId13"/>
    <p:sldId id="343" r:id="rId14"/>
    <p:sldId id="422" r:id="rId15"/>
    <p:sldId id="419" r:id="rId16"/>
    <p:sldId id="304" r:id="rId17"/>
    <p:sldId id="296" r:id="rId18"/>
    <p:sldId id="321" r:id="rId19"/>
    <p:sldId id="320" r:id="rId20"/>
    <p:sldId id="323" r:id="rId21"/>
    <p:sldId id="324" r:id="rId22"/>
    <p:sldId id="319" r:id="rId23"/>
    <p:sldId id="325" r:id="rId24"/>
    <p:sldId id="425" r:id="rId25"/>
    <p:sldId id="424" r:id="rId26"/>
    <p:sldId id="318" r:id="rId27"/>
    <p:sldId id="427" r:id="rId28"/>
    <p:sldId id="428" r:id="rId29"/>
    <p:sldId id="426" r:id="rId30"/>
    <p:sldId id="429" r:id="rId31"/>
    <p:sldId id="430" r:id="rId32"/>
    <p:sldId id="431" r:id="rId33"/>
    <p:sldId id="432" r:id="rId34"/>
    <p:sldId id="433" r:id="rId35"/>
    <p:sldId id="434" r:id="rId36"/>
    <p:sldId id="451" r:id="rId37"/>
    <p:sldId id="435" r:id="rId38"/>
    <p:sldId id="436" r:id="rId39"/>
    <p:sldId id="437" r:id="rId40"/>
    <p:sldId id="438" r:id="rId41"/>
    <p:sldId id="439" r:id="rId42"/>
    <p:sldId id="452" r:id="rId43"/>
    <p:sldId id="440" r:id="rId44"/>
    <p:sldId id="441" r:id="rId45"/>
    <p:sldId id="443" r:id="rId46"/>
    <p:sldId id="442" r:id="rId47"/>
    <p:sldId id="453" r:id="rId48"/>
    <p:sldId id="285" r:id="rId49"/>
  </p:sldIdLst>
  <p:sldSz cx="9144000" cy="6858000" type="screen4x3"/>
  <p:notesSz cx="7099300" cy="10223500"/>
  <p:defaultTextStyle>
    <a:defPPr>
      <a:defRPr lang="ja-JP"/>
    </a:defPPr>
    <a:lvl1pPr algn="l" rtl="0" fontAlgn="base">
      <a:spcBef>
        <a:spcPct val="0"/>
      </a:spcBef>
      <a:spcAft>
        <a:spcPct val="0"/>
      </a:spcAft>
      <a:defRPr kumimoji="1" sz="2400" kern="1200">
        <a:solidFill>
          <a:schemeClr val="tx1"/>
        </a:solidFill>
        <a:latin typeface="Tahoma" pitchFamily="34" charset="0"/>
        <a:ea typeface="ＭＳ Ｐゴシック" pitchFamily="50" charset="-128"/>
        <a:cs typeface="+mn-cs"/>
      </a:defRPr>
    </a:lvl1pPr>
    <a:lvl2pPr marL="457200" algn="l" rtl="0" fontAlgn="base">
      <a:spcBef>
        <a:spcPct val="0"/>
      </a:spcBef>
      <a:spcAft>
        <a:spcPct val="0"/>
      </a:spcAft>
      <a:defRPr kumimoji="1" sz="2400" kern="1200">
        <a:solidFill>
          <a:schemeClr val="tx1"/>
        </a:solidFill>
        <a:latin typeface="Tahoma" pitchFamily="34" charset="0"/>
        <a:ea typeface="ＭＳ Ｐゴシック" pitchFamily="50" charset="-128"/>
        <a:cs typeface="+mn-cs"/>
      </a:defRPr>
    </a:lvl2pPr>
    <a:lvl3pPr marL="914400" algn="l" rtl="0" fontAlgn="base">
      <a:spcBef>
        <a:spcPct val="0"/>
      </a:spcBef>
      <a:spcAft>
        <a:spcPct val="0"/>
      </a:spcAft>
      <a:defRPr kumimoji="1" sz="2400" kern="1200">
        <a:solidFill>
          <a:schemeClr val="tx1"/>
        </a:solidFill>
        <a:latin typeface="Tahoma" pitchFamily="34" charset="0"/>
        <a:ea typeface="ＭＳ Ｐゴシック" pitchFamily="50" charset="-128"/>
        <a:cs typeface="+mn-cs"/>
      </a:defRPr>
    </a:lvl3pPr>
    <a:lvl4pPr marL="1371600" algn="l" rtl="0" fontAlgn="base">
      <a:spcBef>
        <a:spcPct val="0"/>
      </a:spcBef>
      <a:spcAft>
        <a:spcPct val="0"/>
      </a:spcAft>
      <a:defRPr kumimoji="1" sz="2400" kern="1200">
        <a:solidFill>
          <a:schemeClr val="tx1"/>
        </a:solidFill>
        <a:latin typeface="Tahoma" pitchFamily="34" charset="0"/>
        <a:ea typeface="ＭＳ Ｐゴシック" pitchFamily="50" charset="-128"/>
        <a:cs typeface="+mn-cs"/>
      </a:defRPr>
    </a:lvl4pPr>
    <a:lvl5pPr marL="1828800" algn="l" rtl="0" fontAlgn="base">
      <a:spcBef>
        <a:spcPct val="0"/>
      </a:spcBef>
      <a:spcAft>
        <a:spcPct val="0"/>
      </a:spcAft>
      <a:defRPr kumimoji="1" sz="2400" kern="1200">
        <a:solidFill>
          <a:schemeClr val="tx1"/>
        </a:solidFill>
        <a:latin typeface="Tahoma" pitchFamily="34" charset="0"/>
        <a:ea typeface="ＭＳ Ｐゴシック" pitchFamily="50" charset="-128"/>
        <a:cs typeface="+mn-cs"/>
      </a:defRPr>
    </a:lvl5pPr>
    <a:lvl6pPr marL="2286000" algn="l" defTabSz="914400" rtl="0" eaLnBrk="1" latinLnBrk="0" hangingPunct="1">
      <a:defRPr kumimoji="1" sz="2400" kern="1200">
        <a:solidFill>
          <a:schemeClr val="tx1"/>
        </a:solidFill>
        <a:latin typeface="Tahoma" pitchFamily="34" charset="0"/>
        <a:ea typeface="ＭＳ Ｐゴシック" pitchFamily="50" charset="-128"/>
        <a:cs typeface="+mn-cs"/>
      </a:defRPr>
    </a:lvl6pPr>
    <a:lvl7pPr marL="2743200" algn="l" defTabSz="914400" rtl="0" eaLnBrk="1" latinLnBrk="0" hangingPunct="1">
      <a:defRPr kumimoji="1" sz="2400" kern="1200">
        <a:solidFill>
          <a:schemeClr val="tx1"/>
        </a:solidFill>
        <a:latin typeface="Tahoma" pitchFamily="34" charset="0"/>
        <a:ea typeface="ＭＳ Ｐゴシック" pitchFamily="50" charset="-128"/>
        <a:cs typeface="+mn-cs"/>
      </a:defRPr>
    </a:lvl7pPr>
    <a:lvl8pPr marL="3200400" algn="l" defTabSz="914400" rtl="0" eaLnBrk="1" latinLnBrk="0" hangingPunct="1">
      <a:defRPr kumimoji="1" sz="2400" kern="1200">
        <a:solidFill>
          <a:schemeClr val="tx1"/>
        </a:solidFill>
        <a:latin typeface="Tahoma" pitchFamily="34" charset="0"/>
        <a:ea typeface="ＭＳ Ｐゴシック" pitchFamily="50" charset="-128"/>
        <a:cs typeface="+mn-cs"/>
      </a:defRPr>
    </a:lvl8pPr>
    <a:lvl9pPr marL="3657600" algn="l" defTabSz="914400" rtl="0" eaLnBrk="1" latinLnBrk="0" hangingPunct="1">
      <a:defRPr kumimoji="1" sz="2400" kern="1200">
        <a:solidFill>
          <a:schemeClr val="tx1"/>
        </a:solidFill>
        <a:latin typeface="Tahoma" pitchFamily="34"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612" autoAdjust="0"/>
    <p:restoredTop sz="96948" autoAdjust="0"/>
  </p:normalViewPr>
  <p:slideViewPr>
    <p:cSldViewPr>
      <p:cViewPr>
        <p:scale>
          <a:sx n="89" d="100"/>
          <a:sy n="89" d="100"/>
        </p:scale>
        <p:origin x="-1032" y="-24"/>
      </p:cViewPr>
      <p:guideLst>
        <p:guide orient="horz" pos="2160"/>
        <p:guide pos="2880"/>
      </p:guideLst>
    </p:cSldViewPr>
  </p:slideViewPr>
  <p:outlineViewPr>
    <p:cViewPr>
      <p:scale>
        <a:sx n="33" d="100"/>
        <a:sy n="33" d="100"/>
      </p:scale>
      <p:origin x="0" y="13506"/>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hdr" sz="quarter"/>
          </p:nvPr>
        </p:nvSpPr>
        <p:spPr bwMode="auto">
          <a:xfrm>
            <a:off x="1" y="2"/>
            <a:ext cx="3078163" cy="510620"/>
          </a:xfrm>
          <a:prstGeom prst="rect">
            <a:avLst/>
          </a:prstGeom>
          <a:noFill/>
          <a:ln w="9525">
            <a:noFill/>
            <a:miter lim="800000"/>
            <a:headEnd/>
            <a:tailEnd/>
          </a:ln>
          <a:effectLst/>
        </p:spPr>
        <p:txBody>
          <a:bodyPr vert="horz" wrap="square" lIns="95377" tIns="47689" rIns="95377" bIns="47689" numCol="1" anchor="t" anchorCtr="0" compatLnSpc="1">
            <a:prstTxWarp prst="textNoShape">
              <a:avLst/>
            </a:prstTxWarp>
          </a:bodyPr>
          <a:lstStyle>
            <a:lvl1pPr defTabSz="953933">
              <a:defRPr sz="1100">
                <a:ea typeface="ＭＳ Ｐゴシック" charset="-128"/>
              </a:defRPr>
            </a:lvl1pPr>
          </a:lstStyle>
          <a:p>
            <a:pPr>
              <a:defRPr/>
            </a:pPr>
            <a:endParaRPr lang="en-US" altLang="ja-JP"/>
          </a:p>
        </p:txBody>
      </p:sp>
      <p:sp>
        <p:nvSpPr>
          <p:cNvPr id="134147" name="Rectangle 3"/>
          <p:cNvSpPr>
            <a:spLocks noGrp="1" noChangeArrowheads="1"/>
          </p:cNvSpPr>
          <p:nvPr>
            <p:ph type="dt" sz="quarter" idx="1"/>
          </p:nvPr>
        </p:nvSpPr>
        <p:spPr bwMode="auto">
          <a:xfrm>
            <a:off x="4021139" y="2"/>
            <a:ext cx="3078162" cy="510620"/>
          </a:xfrm>
          <a:prstGeom prst="rect">
            <a:avLst/>
          </a:prstGeom>
          <a:noFill/>
          <a:ln w="9525">
            <a:noFill/>
            <a:miter lim="800000"/>
            <a:headEnd/>
            <a:tailEnd/>
          </a:ln>
          <a:effectLst/>
        </p:spPr>
        <p:txBody>
          <a:bodyPr vert="horz" wrap="square" lIns="95377" tIns="47689" rIns="95377" bIns="47689" numCol="1" anchor="t" anchorCtr="0" compatLnSpc="1">
            <a:prstTxWarp prst="textNoShape">
              <a:avLst/>
            </a:prstTxWarp>
          </a:bodyPr>
          <a:lstStyle>
            <a:lvl1pPr algn="r" defTabSz="953933">
              <a:defRPr sz="1100">
                <a:ea typeface="ＭＳ Ｐゴシック" charset="-128"/>
              </a:defRPr>
            </a:lvl1pPr>
          </a:lstStyle>
          <a:p>
            <a:pPr>
              <a:defRPr/>
            </a:pPr>
            <a:endParaRPr lang="en-US" altLang="ja-JP"/>
          </a:p>
        </p:txBody>
      </p:sp>
      <p:sp>
        <p:nvSpPr>
          <p:cNvPr id="134148" name="Rectangle 4"/>
          <p:cNvSpPr>
            <a:spLocks noGrp="1" noChangeArrowheads="1"/>
          </p:cNvSpPr>
          <p:nvPr>
            <p:ph type="ftr" sz="quarter" idx="2"/>
          </p:nvPr>
        </p:nvSpPr>
        <p:spPr bwMode="auto">
          <a:xfrm>
            <a:off x="1" y="9712882"/>
            <a:ext cx="3078163" cy="510620"/>
          </a:xfrm>
          <a:prstGeom prst="rect">
            <a:avLst/>
          </a:prstGeom>
          <a:noFill/>
          <a:ln w="9525">
            <a:noFill/>
            <a:miter lim="800000"/>
            <a:headEnd/>
            <a:tailEnd/>
          </a:ln>
          <a:effectLst/>
        </p:spPr>
        <p:txBody>
          <a:bodyPr vert="horz" wrap="square" lIns="95377" tIns="47689" rIns="95377" bIns="47689" numCol="1" anchor="b" anchorCtr="0" compatLnSpc="1">
            <a:prstTxWarp prst="textNoShape">
              <a:avLst/>
            </a:prstTxWarp>
          </a:bodyPr>
          <a:lstStyle>
            <a:lvl1pPr defTabSz="953933">
              <a:defRPr sz="1100">
                <a:ea typeface="ＭＳ Ｐゴシック" charset="-128"/>
              </a:defRPr>
            </a:lvl1pPr>
          </a:lstStyle>
          <a:p>
            <a:pPr>
              <a:defRPr/>
            </a:pPr>
            <a:endParaRPr lang="en-US" altLang="ja-JP"/>
          </a:p>
        </p:txBody>
      </p:sp>
      <p:sp>
        <p:nvSpPr>
          <p:cNvPr id="134149" name="Rectangle 5"/>
          <p:cNvSpPr>
            <a:spLocks noGrp="1" noChangeArrowheads="1"/>
          </p:cNvSpPr>
          <p:nvPr>
            <p:ph type="sldNum" sz="quarter" idx="3"/>
          </p:nvPr>
        </p:nvSpPr>
        <p:spPr bwMode="auto">
          <a:xfrm>
            <a:off x="4021139" y="9712882"/>
            <a:ext cx="3078162" cy="510620"/>
          </a:xfrm>
          <a:prstGeom prst="rect">
            <a:avLst/>
          </a:prstGeom>
          <a:noFill/>
          <a:ln w="9525">
            <a:noFill/>
            <a:miter lim="800000"/>
            <a:headEnd/>
            <a:tailEnd/>
          </a:ln>
          <a:effectLst/>
        </p:spPr>
        <p:txBody>
          <a:bodyPr vert="horz" wrap="square" lIns="95377" tIns="47689" rIns="95377" bIns="47689" numCol="1" anchor="b" anchorCtr="0" compatLnSpc="1">
            <a:prstTxWarp prst="textNoShape">
              <a:avLst/>
            </a:prstTxWarp>
          </a:bodyPr>
          <a:lstStyle>
            <a:lvl1pPr algn="r" defTabSz="953933">
              <a:defRPr sz="1100">
                <a:ea typeface="ＭＳ Ｐゴシック" charset="-128"/>
              </a:defRPr>
            </a:lvl1pPr>
          </a:lstStyle>
          <a:p>
            <a:pPr>
              <a:defRPr/>
            </a:pPr>
            <a:fld id="{B5B117D4-A0FC-4106-9176-9B0A01CF0E0A}" type="slidenum">
              <a:rPr lang="en-US" altLang="ja-JP"/>
              <a:pPr>
                <a:defRPr/>
              </a:pPr>
              <a:t>‹#›</a:t>
            </a:fld>
            <a:endParaRPr lang="en-US" altLang="ja-JP"/>
          </a:p>
        </p:txBody>
      </p:sp>
    </p:spTree>
    <p:extLst>
      <p:ext uri="{BB962C8B-B14F-4D97-AF65-F5344CB8AC3E}">
        <p14:creationId xmlns:p14="http://schemas.microsoft.com/office/powerpoint/2010/main" val="18857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1" y="2"/>
            <a:ext cx="3078163" cy="510620"/>
          </a:xfrm>
          <a:prstGeom prst="rect">
            <a:avLst/>
          </a:prstGeom>
          <a:noFill/>
          <a:ln w="9525">
            <a:noFill/>
            <a:miter lim="800000"/>
            <a:headEnd/>
            <a:tailEnd/>
          </a:ln>
          <a:effectLst/>
        </p:spPr>
        <p:txBody>
          <a:bodyPr vert="horz" wrap="square" lIns="95377" tIns="47689" rIns="95377" bIns="47689" numCol="1" anchor="t" anchorCtr="0" compatLnSpc="1">
            <a:prstTxWarp prst="textNoShape">
              <a:avLst/>
            </a:prstTxWarp>
          </a:bodyPr>
          <a:lstStyle>
            <a:lvl1pPr defTabSz="953933">
              <a:defRPr sz="1100">
                <a:ea typeface="ＭＳ Ｐゴシック" charset="-128"/>
              </a:defRPr>
            </a:lvl1pPr>
          </a:lstStyle>
          <a:p>
            <a:pPr>
              <a:defRPr/>
            </a:pPr>
            <a:endParaRPr lang="en-US" altLang="ja-JP"/>
          </a:p>
        </p:txBody>
      </p:sp>
      <p:sp>
        <p:nvSpPr>
          <p:cNvPr id="38915" name="Rectangle 3"/>
          <p:cNvSpPr>
            <a:spLocks noGrp="1" noChangeArrowheads="1"/>
          </p:cNvSpPr>
          <p:nvPr>
            <p:ph type="dt" idx="1"/>
          </p:nvPr>
        </p:nvSpPr>
        <p:spPr bwMode="auto">
          <a:xfrm>
            <a:off x="4021139" y="2"/>
            <a:ext cx="3078162" cy="510620"/>
          </a:xfrm>
          <a:prstGeom prst="rect">
            <a:avLst/>
          </a:prstGeom>
          <a:noFill/>
          <a:ln w="9525">
            <a:noFill/>
            <a:miter lim="800000"/>
            <a:headEnd/>
            <a:tailEnd/>
          </a:ln>
          <a:effectLst/>
        </p:spPr>
        <p:txBody>
          <a:bodyPr vert="horz" wrap="square" lIns="95377" tIns="47689" rIns="95377" bIns="47689" numCol="1" anchor="t" anchorCtr="0" compatLnSpc="1">
            <a:prstTxWarp prst="textNoShape">
              <a:avLst/>
            </a:prstTxWarp>
          </a:bodyPr>
          <a:lstStyle>
            <a:lvl1pPr algn="r" defTabSz="953933">
              <a:defRPr sz="1100">
                <a:ea typeface="ＭＳ Ｐゴシック" charset="-128"/>
              </a:defRPr>
            </a:lvl1pPr>
          </a:lstStyle>
          <a:p>
            <a:pPr>
              <a:defRPr/>
            </a:pPr>
            <a:endParaRPr lang="en-US" altLang="ja-JP"/>
          </a:p>
        </p:txBody>
      </p:sp>
      <p:sp>
        <p:nvSpPr>
          <p:cNvPr id="71684" name="Rectangle 4"/>
          <p:cNvSpPr>
            <a:spLocks noGrp="1" noRot="1" noChangeAspect="1" noChangeArrowheads="1" noTextEdit="1"/>
          </p:cNvSpPr>
          <p:nvPr>
            <p:ph type="sldImg" idx="2"/>
          </p:nvPr>
        </p:nvSpPr>
        <p:spPr bwMode="auto">
          <a:xfrm>
            <a:off x="992188" y="766763"/>
            <a:ext cx="5114925" cy="3835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7" name="Rectangle 5"/>
          <p:cNvSpPr>
            <a:spLocks noGrp="1" noChangeArrowheads="1"/>
          </p:cNvSpPr>
          <p:nvPr>
            <p:ph type="body" sz="quarter" idx="3"/>
          </p:nvPr>
        </p:nvSpPr>
        <p:spPr bwMode="auto">
          <a:xfrm>
            <a:off x="947739" y="4855650"/>
            <a:ext cx="5203825" cy="4601922"/>
          </a:xfrm>
          <a:prstGeom prst="rect">
            <a:avLst/>
          </a:prstGeom>
          <a:noFill/>
          <a:ln w="9525">
            <a:noFill/>
            <a:miter lim="800000"/>
            <a:headEnd/>
            <a:tailEnd/>
          </a:ln>
          <a:effectLst/>
        </p:spPr>
        <p:txBody>
          <a:bodyPr vert="horz" wrap="square" lIns="95377" tIns="47689" rIns="95377" bIns="47689"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38918" name="Rectangle 6"/>
          <p:cNvSpPr>
            <a:spLocks noGrp="1" noChangeArrowheads="1"/>
          </p:cNvSpPr>
          <p:nvPr>
            <p:ph type="ftr" sz="quarter" idx="4"/>
          </p:nvPr>
        </p:nvSpPr>
        <p:spPr bwMode="auto">
          <a:xfrm>
            <a:off x="1" y="9712882"/>
            <a:ext cx="3078163" cy="510620"/>
          </a:xfrm>
          <a:prstGeom prst="rect">
            <a:avLst/>
          </a:prstGeom>
          <a:noFill/>
          <a:ln w="9525">
            <a:noFill/>
            <a:miter lim="800000"/>
            <a:headEnd/>
            <a:tailEnd/>
          </a:ln>
          <a:effectLst/>
        </p:spPr>
        <p:txBody>
          <a:bodyPr vert="horz" wrap="square" lIns="95377" tIns="47689" rIns="95377" bIns="47689" numCol="1" anchor="b" anchorCtr="0" compatLnSpc="1">
            <a:prstTxWarp prst="textNoShape">
              <a:avLst/>
            </a:prstTxWarp>
          </a:bodyPr>
          <a:lstStyle>
            <a:lvl1pPr defTabSz="953933">
              <a:defRPr sz="1100">
                <a:ea typeface="ＭＳ Ｐゴシック" charset="-128"/>
              </a:defRPr>
            </a:lvl1pPr>
          </a:lstStyle>
          <a:p>
            <a:pPr>
              <a:defRPr/>
            </a:pPr>
            <a:endParaRPr lang="en-US" altLang="ja-JP"/>
          </a:p>
        </p:txBody>
      </p:sp>
      <p:sp>
        <p:nvSpPr>
          <p:cNvPr id="38919" name="Rectangle 7"/>
          <p:cNvSpPr>
            <a:spLocks noGrp="1" noChangeArrowheads="1"/>
          </p:cNvSpPr>
          <p:nvPr>
            <p:ph type="sldNum" sz="quarter" idx="5"/>
          </p:nvPr>
        </p:nvSpPr>
        <p:spPr bwMode="auto">
          <a:xfrm>
            <a:off x="4021139" y="9712882"/>
            <a:ext cx="3078162" cy="510620"/>
          </a:xfrm>
          <a:prstGeom prst="rect">
            <a:avLst/>
          </a:prstGeom>
          <a:noFill/>
          <a:ln w="9525">
            <a:noFill/>
            <a:miter lim="800000"/>
            <a:headEnd/>
            <a:tailEnd/>
          </a:ln>
          <a:effectLst/>
        </p:spPr>
        <p:txBody>
          <a:bodyPr vert="horz" wrap="square" lIns="95377" tIns="47689" rIns="95377" bIns="47689" numCol="1" anchor="b" anchorCtr="0" compatLnSpc="1">
            <a:prstTxWarp prst="textNoShape">
              <a:avLst/>
            </a:prstTxWarp>
          </a:bodyPr>
          <a:lstStyle>
            <a:lvl1pPr algn="r" defTabSz="953933">
              <a:defRPr sz="1100">
                <a:ea typeface="ＭＳ Ｐゴシック" charset="-128"/>
              </a:defRPr>
            </a:lvl1pPr>
          </a:lstStyle>
          <a:p>
            <a:pPr>
              <a:defRPr/>
            </a:pPr>
            <a:fld id="{E97A42B2-83E9-4D97-9C22-E22BD84FF278}" type="slidenum">
              <a:rPr lang="en-US" altLang="ja-JP"/>
              <a:pPr>
                <a:defRPr/>
              </a:pPr>
              <a:t>‹#›</a:t>
            </a:fld>
            <a:endParaRPr lang="en-US" altLang="ja-JP"/>
          </a:p>
        </p:txBody>
      </p:sp>
    </p:spTree>
    <p:extLst>
      <p:ext uri="{BB962C8B-B14F-4D97-AF65-F5344CB8AC3E}">
        <p14:creationId xmlns:p14="http://schemas.microsoft.com/office/powerpoint/2010/main" val="37796037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ＭＳ Ｐ明朝"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charset="0"/>
        <a:ea typeface="ＭＳ Ｐ明朝"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charset="0"/>
        <a:ea typeface="ＭＳ Ｐ明朝"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charset="0"/>
        <a:ea typeface="ＭＳ Ｐ明朝"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charset="0"/>
        <a:ea typeface="ＭＳ Ｐ明朝"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402" eaLnBrk="0" hangingPunct="0">
              <a:defRPr kumimoji="1" sz="2400">
                <a:solidFill>
                  <a:schemeClr val="tx1"/>
                </a:solidFill>
                <a:latin typeface="Tahoma" pitchFamily="34" charset="0"/>
                <a:ea typeface="ＭＳ Ｐゴシック" pitchFamily="50" charset="-128"/>
              </a:defRPr>
            </a:lvl1pPr>
            <a:lvl2pPr marL="742416" indent="-285545" defTabSz="953402" eaLnBrk="0" hangingPunct="0">
              <a:defRPr kumimoji="1" sz="2400">
                <a:solidFill>
                  <a:schemeClr val="tx1"/>
                </a:solidFill>
                <a:latin typeface="Tahoma" pitchFamily="34" charset="0"/>
                <a:ea typeface="ＭＳ Ｐゴシック" pitchFamily="50" charset="-128"/>
              </a:defRPr>
            </a:lvl2pPr>
            <a:lvl3pPr marL="1142179" indent="-228436" defTabSz="953402" eaLnBrk="0" hangingPunct="0">
              <a:defRPr kumimoji="1" sz="2400">
                <a:solidFill>
                  <a:schemeClr val="tx1"/>
                </a:solidFill>
                <a:latin typeface="Tahoma" pitchFamily="34" charset="0"/>
                <a:ea typeface="ＭＳ Ｐゴシック" pitchFamily="50" charset="-128"/>
              </a:defRPr>
            </a:lvl3pPr>
            <a:lvl4pPr marL="1599050" indent="-228436" defTabSz="953402" eaLnBrk="0" hangingPunct="0">
              <a:defRPr kumimoji="1" sz="2400">
                <a:solidFill>
                  <a:schemeClr val="tx1"/>
                </a:solidFill>
                <a:latin typeface="Tahoma" pitchFamily="34" charset="0"/>
                <a:ea typeface="ＭＳ Ｐゴシック" pitchFamily="50" charset="-128"/>
              </a:defRPr>
            </a:lvl4pPr>
            <a:lvl5pPr marL="2055921" indent="-228436" defTabSz="953402" eaLnBrk="0" hangingPunct="0">
              <a:defRPr kumimoji="1" sz="2400">
                <a:solidFill>
                  <a:schemeClr val="tx1"/>
                </a:solidFill>
                <a:latin typeface="Tahoma" pitchFamily="34" charset="0"/>
                <a:ea typeface="ＭＳ Ｐゴシック" pitchFamily="50" charset="-128"/>
              </a:defRPr>
            </a:lvl5pPr>
            <a:lvl6pPr marL="2512792" indent="-228436" defTabSz="953402"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69664" indent="-228436" defTabSz="953402"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6535" indent="-228436" defTabSz="953402"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3407" indent="-228436" defTabSz="953402"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fld id="{36682DC2-05E1-4680-9799-F97DD3D649F3}" type="slidenum">
              <a:rPr lang="en-US" altLang="ja-JP" sz="1100"/>
              <a:pPr eaLnBrk="1" hangingPunct="1"/>
              <a:t>1</a:t>
            </a:fld>
            <a:endParaRPr lang="en-US" altLang="ja-JP" sz="110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mtClean="0">
                <a:latin typeface="Times New Roman" pitchFamily="18" charset="-52"/>
                <a:ea typeface="ＭＳ Ｐ明朝" pitchFamily="18" charset="-128"/>
              </a:rPr>
              <a:t>皆さんもよくご存じとは思いますけど、富山ではロシア向けの中古車輸出が盛んです。近年ではその中で多くのパキスタン人が活躍するようになりました。今日はそんな彼らのことをお話しします。</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402" eaLnBrk="0" hangingPunct="0">
              <a:defRPr kumimoji="1" sz="2400">
                <a:solidFill>
                  <a:schemeClr val="tx1"/>
                </a:solidFill>
                <a:latin typeface="Tahoma" pitchFamily="34" charset="0"/>
                <a:ea typeface="ＭＳ Ｐゴシック" pitchFamily="50" charset="-128"/>
              </a:defRPr>
            </a:lvl1pPr>
            <a:lvl2pPr marL="742416" indent="-285545" defTabSz="953402" eaLnBrk="0" hangingPunct="0">
              <a:defRPr kumimoji="1" sz="2400">
                <a:solidFill>
                  <a:schemeClr val="tx1"/>
                </a:solidFill>
                <a:latin typeface="Tahoma" pitchFamily="34" charset="0"/>
                <a:ea typeface="ＭＳ Ｐゴシック" pitchFamily="50" charset="-128"/>
              </a:defRPr>
            </a:lvl2pPr>
            <a:lvl3pPr marL="1142179" indent="-228436" defTabSz="953402" eaLnBrk="0" hangingPunct="0">
              <a:defRPr kumimoji="1" sz="2400">
                <a:solidFill>
                  <a:schemeClr val="tx1"/>
                </a:solidFill>
                <a:latin typeface="Tahoma" pitchFamily="34" charset="0"/>
                <a:ea typeface="ＭＳ Ｐゴシック" pitchFamily="50" charset="-128"/>
              </a:defRPr>
            </a:lvl3pPr>
            <a:lvl4pPr marL="1599050" indent="-228436" defTabSz="953402" eaLnBrk="0" hangingPunct="0">
              <a:defRPr kumimoji="1" sz="2400">
                <a:solidFill>
                  <a:schemeClr val="tx1"/>
                </a:solidFill>
                <a:latin typeface="Tahoma" pitchFamily="34" charset="0"/>
                <a:ea typeface="ＭＳ Ｐゴシック" pitchFamily="50" charset="-128"/>
              </a:defRPr>
            </a:lvl4pPr>
            <a:lvl5pPr marL="2055921" indent="-228436" defTabSz="953402" eaLnBrk="0" hangingPunct="0">
              <a:defRPr kumimoji="1" sz="2400">
                <a:solidFill>
                  <a:schemeClr val="tx1"/>
                </a:solidFill>
                <a:latin typeface="Tahoma" pitchFamily="34" charset="0"/>
                <a:ea typeface="ＭＳ Ｐゴシック" pitchFamily="50" charset="-128"/>
              </a:defRPr>
            </a:lvl5pPr>
            <a:lvl6pPr marL="2512792" indent="-228436" defTabSz="953402"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69664" indent="-228436" defTabSz="953402"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6535" indent="-228436" defTabSz="953402"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3407" indent="-228436" defTabSz="953402"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fld id="{0EA98FC8-5544-4155-A1DE-DBE36E75F9C8}" type="slidenum">
              <a:rPr lang="en-US" altLang="ja-JP" sz="1100"/>
              <a:pPr eaLnBrk="1" hangingPunct="1"/>
              <a:t>4</a:t>
            </a:fld>
            <a:endParaRPr lang="en-US" altLang="ja-JP" sz="110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latin typeface="Times New Roman" pitchFamily="18" charset="-52"/>
                <a:ea typeface="ＭＳ Ｐ明朝" pitchFamily="18" charset="-128"/>
              </a:rPr>
              <a:t>(</a:t>
            </a:r>
            <a:r>
              <a:rPr lang="ja-JP" altLang="en-US" smtClean="0">
                <a:latin typeface="Times New Roman" pitchFamily="18" charset="-52"/>
                <a:ea typeface="ＭＳ Ｐ明朝" pitchFamily="18" charset="-128"/>
              </a:rPr>
              <a:t>港湾経済に対する彼らの位置づけ</a:t>
            </a:r>
            <a:r>
              <a:rPr lang="en-US" altLang="ja-JP" smtClean="0">
                <a:latin typeface="Times New Roman" pitchFamily="18" charset="-52"/>
                <a:ea typeface="ＭＳ Ｐ明朝" pitchFamily="18" charset="-128"/>
              </a:rPr>
              <a:t>2)</a:t>
            </a:r>
          </a:p>
          <a:p>
            <a:r>
              <a:rPr lang="ja-JP" altLang="en-US" smtClean="0">
                <a:latin typeface="Times New Roman" pitchFamily="18" charset="-52"/>
                <a:ea typeface="ＭＳ Ｐ明朝" pitchFamily="18" charset="-128"/>
              </a:rPr>
              <a:t>しかも中古車は港の全取扱量の半分を占めています</a:t>
            </a:r>
          </a:p>
          <a:p>
            <a:endParaRPr lang="en-US" altLang="ja-JP" smtClean="0">
              <a:latin typeface="Times New Roman" pitchFamily="18" charset="-52"/>
              <a:ea typeface="ＭＳ Ｐ明朝" pitchFamily="18"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402" eaLnBrk="0" hangingPunct="0">
              <a:defRPr kumimoji="1" sz="2400">
                <a:solidFill>
                  <a:schemeClr val="tx1"/>
                </a:solidFill>
                <a:latin typeface="Tahoma" pitchFamily="34" charset="0"/>
                <a:ea typeface="ＭＳ Ｐゴシック" pitchFamily="50" charset="-128"/>
              </a:defRPr>
            </a:lvl1pPr>
            <a:lvl2pPr marL="742416" indent="-285545" defTabSz="953402" eaLnBrk="0" hangingPunct="0">
              <a:defRPr kumimoji="1" sz="2400">
                <a:solidFill>
                  <a:schemeClr val="tx1"/>
                </a:solidFill>
                <a:latin typeface="Tahoma" pitchFamily="34" charset="0"/>
                <a:ea typeface="ＭＳ Ｐゴシック" pitchFamily="50" charset="-128"/>
              </a:defRPr>
            </a:lvl2pPr>
            <a:lvl3pPr marL="1142179" indent="-228436" defTabSz="953402" eaLnBrk="0" hangingPunct="0">
              <a:defRPr kumimoji="1" sz="2400">
                <a:solidFill>
                  <a:schemeClr val="tx1"/>
                </a:solidFill>
                <a:latin typeface="Tahoma" pitchFamily="34" charset="0"/>
                <a:ea typeface="ＭＳ Ｐゴシック" pitchFamily="50" charset="-128"/>
              </a:defRPr>
            </a:lvl3pPr>
            <a:lvl4pPr marL="1599050" indent="-228436" defTabSz="953402" eaLnBrk="0" hangingPunct="0">
              <a:defRPr kumimoji="1" sz="2400">
                <a:solidFill>
                  <a:schemeClr val="tx1"/>
                </a:solidFill>
                <a:latin typeface="Tahoma" pitchFamily="34" charset="0"/>
                <a:ea typeface="ＭＳ Ｐゴシック" pitchFamily="50" charset="-128"/>
              </a:defRPr>
            </a:lvl4pPr>
            <a:lvl5pPr marL="2055921" indent="-228436" defTabSz="953402" eaLnBrk="0" hangingPunct="0">
              <a:defRPr kumimoji="1" sz="2400">
                <a:solidFill>
                  <a:schemeClr val="tx1"/>
                </a:solidFill>
                <a:latin typeface="Tahoma" pitchFamily="34" charset="0"/>
                <a:ea typeface="ＭＳ Ｐゴシック" pitchFamily="50" charset="-128"/>
              </a:defRPr>
            </a:lvl5pPr>
            <a:lvl6pPr marL="2512792" indent="-228436" defTabSz="953402"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69664" indent="-228436" defTabSz="953402"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6535" indent="-228436" defTabSz="953402"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3407" indent="-228436" defTabSz="953402"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fld id="{BB14FFD7-8F83-4D4E-9381-5BD2E6F977AA}" type="slidenum">
              <a:rPr lang="en-US" altLang="ja-JP" sz="1100"/>
              <a:pPr eaLnBrk="1" hangingPunct="1"/>
              <a:t>5</a:t>
            </a:fld>
            <a:endParaRPr lang="en-US" altLang="ja-JP" sz="110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mtClean="0">
                <a:latin typeface="Times New Roman" pitchFamily="18" charset="-52"/>
                <a:ea typeface="ＭＳ Ｐ明朝" pitchFamily="18" charset="-128"/>
              </a:rPr>
              <a:t>そのような中古車を販売している主たる担い手が、今やパキスタン人です。</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402" eaLnBrk="0" hangingPunct="0">
              <a:defRPr kumimoji="1" sz="2400">
                <a:solidFill>
                  <a:schemeClr val="tx1"/>
                </a:solidFill>
                <a:latin typeface="Tahoma" pitchFamily="34" charset="0"/>
                <a:ea typeface="ＭＳ Ｐゴシック" pitchFamily="50" charset="-128"/>
              </a:defRPr>
            </a:lvl1pPr>
            <a:lvl2pPr marL="742416" indent="-285545" defTabSz="953402" eaLnBrk="0" hangingPunct="0">
              <a:defRPr kumimoji="1" sz="2400">
                <a:solidFill>
                  <a:schemeClr val="tx1"/>
                </a:solidFill>
                <a:latin typeface="Tahoma" pitchFamily="34" charset="0"/>
                <a:ea typeface="ＭＳ Ｐゴシック" pitchFamily="50" charset="-128"/>
              </a:defRPr>
            </a:lvl2pPr>
            <a:lvl3pPr marL="1142179" indent="-228436" defTabSz="953402" eaLnBrk="0" hangingPunct="0">
              <a:defRPr kumimoji="1" sz="2400">
                <a:solidFill>
                  <a:schemeClr val="tx1"/>
                </a:solidFill>
                <a:latin typeface="Tahoma" pitchFamily="34" charset="0"/>
                <a:ea typeface="ＭＳ Ｐゴシック" pitchFamily="50" charset="-128"/>
              </a:defRPr>
            </a:lvl3pPr>
            <a:lvl4pPr marL="1599050" indent="-228436" defTabSz="953402" eaLnBrk="0" hangingPunct="0">
              <a:defRPr kumimoji="1" sz="2400">
                <a:solidFill>
                  <a:schemeClr val="tx1"/>
                </a:solidFill>
                <a:latin typeface="Tahoma" pitchFamily="34" charset="0"/>
                <a:ea typeface="ＭＳ Ｐゴシック" pitchFamily="50" charset="-128"/>
              </a:defRPr>
            </a:lvl4pPr>
            <a:lvl5pPr marL="2055921" indent="-228436" defTabSz="953402" eaLnBrk="0" hangingPunct="0">
              <a:defRPr kumimoji="1" sz="2400">
                <a:solidFill>
                  <a:schemeClr val="tx1"/>
                </a:solidFill>
                <a:latin typeface="Tahoma" pitchFamily="34" charset="0"/>
                <a:ea typeface="ＭＳ Ｐゴシック" pitchFamily="50" charset="-128"/>
              </a:defRPr>
            </a:lvl5pPr>
            <a:lvl6pPr marL="2512792" indent="-228436" defTabSz="953402"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69664" indent="-228436" defTabSz="953402"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6535" indent="-228436" defTabSz="953402"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3407" indent="-228436" defTabSz="953402"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fld id="{7B122CA6-A49E-42D3-ACAA-973A71EAEF29}" type="slidenum">
              <a:rPr lang="en-US" altLang="ja-JP" sz="1100"/>
              <a:pPr eaLnBrk="1" hangingPunct="1"/>
              <a:t>6</a:t>
            </a:fld>
            <a:endParaRPr lang="en-US" altLang="ja-JP" sz="11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mtClean="0">
                <a:latin typeface="Times New Roman" pitchFamily="18" charset="-52"/>
                <a:ea typeface="ＭＳ Ｐ明朝" pitchFamily="18" charset="-128"/>
              </a:rPr>
              <a:t>彼らはごらんのように軒を連ねています</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402" eaLnBrk="0" hangingPunct="0">
              <a:defRPr kumimoji="1" sz="2400">
                <a:solidFill>
                  <a:schemeClr val="tx1"/>
                </a:solidFill>
                <a:latin typeface="Tahoma" pitchFamily="34" charset="0"/>
                <a:ea typeface="ＭＳ Ｐゴシック" pitchFamily="50" charset="-128"/>
              </a:defRPr>
            </a:lvl1pPr>
            <a:lvl2pPr marL="742416" indent="-285545" defTabSz="953402" eaLnBrk="0" hangingPunct="0">
              <a:defRPr kumimoji="1" sz="2400">
                <a:solidFill>
                  <a:schemeClr val="tx1"/>
                </a:solidFill>
                <a:latin typeface="Tahoma" pitchFamily="34" charset="0"/>
                <a:ea typeface="ＭＳ Ｐゴシック" pitchFamily="50" charset="-128"/>
              </a:defRPr>
            </a:lvl2pPr>
            <a:lvl3pPr marL="1142179" indent="-228436" defTabSz="953402" eaLnBrk="0" hangingPunct="0">
              <a:defRPr kumimoji="1" sz="2400">
                <a:solidFill>
                  <a:schemeClr val="tx1"/>
                </a:solidFill>
                <a:latin typeface="Tahoma" pitchFamily="34" charset="0"/>
                <a:ea typeface="ＭＳ Ｐゴシック" pitchFamily="50" charset="-128"/>
              </a:defRPr>
            </a:lvl3pPr>
            <a:lvl4pPr marL="1599050" indent="-228436" defTabSz="953402" eaLnBrk="0" hangingPunct="0">
              <a:defRPr kumimoji="1" sz="2400">
                <a:solidFill>
                  <a:schemeClr val="tx1"/>
                </a:solidFill>
                <a:latin typeface="Tahoma" pitchFamily="34" charset="0"/>
                <a:ea typeface="ＭＳ Ｐゴシック" pitchFamily="50" charset="-128"/>
              </a:defRPr>
            </a:lvl4pPr>
            <a:lvl5pPr marL="2055921" indent="-228436" defTabSz="953402" eaLnBrk="0" hangingPunct="0">
              <a:defRPr kumimoji="1" sz="2400">
                <a:solidFill>
                  <a:schemeClr val="tx1"/>
                </a:solidFill>
                <a:latin typeface="Tahoma" pitchFamily="34" charset="0"/>
                <a:ea typeface="ＭＳ Ｐゴシック" pitchFamily="50" charset="-128"/>
              </a:defRPr>
            </a:lvl5pPr>
            <a:lvl6pPr marL="2512792" indent="-228436" defTabSz="953402"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69664" indent="-228436" defTabSz="953402"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6535" indent="-228436" defTabSz="953402"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3407" indent="-228436" defTabSz="953402"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fld id="{33A45DCF-1F20-4FDD-9A45-E52B57FF04DC}" type="slidenum">
              <a:rPr lang="en-US" altLang="ja-JP" sz="1100"/>
              <a:pPr eaLnBrk="1" hangingPunct="1"/>
              <a:t>9</a:t>
            </a:fld>
            <a:endParaRPr lang="en-US" altLang="ja-JP" sz="110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mtClean="0">
                <a:latin typeface="Times New Roman" pitchFamily="18" charset="-52"/>
                <a:ea typeface="ＭＳ Ｐ明朝" pitchFamily="18" charset="-128"/>
              </a:rPr>
              <a:t>日本に船が来ました</a:t>
            </a:r>
            <a:r>
              <a:rPr lang="en-US" altLang="ja-JP" smtClean="0">
                <a:latin typeface="Times New Roman" pitchFamily="18" charset="-52"/>
                <a:ea typeface="ＭＳ Ｐ明朝" pitchFamily="18" charset="-128"/>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スライド イメージ プレースホルダ 1"/>
          <p:cNvSpPr>
            <a:spLocks noGrp="1" noRot="1" noChangeAspect="1" noTextEdit="1"/>
          </p:cNvSpPr>
          <p:nvPr>
            <p:ph type="sldImg"/>
          </p:nvPr>
        </p:nvSpPr>
        <p:spPr>
          <a:ln/>
        </p:spPr>
      </p:sp>
      <p:sp>
        <p:nvSpPr>
          <p:cNvPr id="8909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Times New Roman" pitchFamily="18" charset="-52"/>
              <a:ea typeface="ＭＳ Ｐ明朝" pitchFamily="18" charset="-128"/>
            </a:endParaRPr>
          </a:p>
        </p:txBody>
      </p:sp>
      <p:sp>
        <p:nvSpPr>
          <p:cNvPr id="8909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402" eaLnBrk="0" hangingPunct="0">
              <a:defRPr kumimoji="1" sz="2400">
                <a:solidFill>
                  <a:schemeClr val="tx1"/>
                </a:solidFill>
                <a:latin typeface="Tahoma" pitchFamily="34" charset="0"/>
                <a:ea typeface="ＭＳ Ｐゴシック" pitchFamily="50" charset="-128"/>
              </a:defRPr>
            </a:lvl1pPr>
            <a:lvl2pPr marL="742416" indent="-285545" defTabSz="953402" eaLnBrk="0" hangingPunct="0">
              <a:defRPr kumimoji="1" sz="2400">
                <a:solidFill>
                  <a:schemeClr val="tx1"/>
                </a:solidFill>
                <a:latin typeface="Tahoma" pitchFamily="34" charset="0"/>
                <a:ea typeface="ＭＳ Ｐゴシック" pitchFamily="50" charset="-128"/>
              </a:defRPr>
            </a:lvl2pPr>
            <a:lvl3pPr marL="1142179" indent="-228436" defTabSz="953402" eaLnBrk="0" hangingPunct="0">
              <a:defRPr kumimoji="1" sz="2400">
                <a:solidFill>
                  <a:schemeClr val="tx1"/>
                </a:solidFill>
                <a:latin typeface="Tahoma" pitchFamily="34" charset="0"/>
                <a:ea typeface="ＭＳ Ｐゴシック" pitchFamily="50" charset="-128"/>
              </a:defRPr>
            </a:lvl3pPr>
            <a:lvl4pPr marL="1599050" indent="-228436" defTabSz="953402" eaLnBrk="0" hangingPunct="0">
              <a:defRPr kumimoji="1" sz="2400">
                <a:solidFill>
                  <a:schemeClr val="tx1"/>
                </a:solidFill>
                <a:latin typeface="Tahoma" pitchFamily="34" charset="0"/>
                <a:ea typeface="ＭＳ Ｐゴシック" pitchFamily="50" charset="-128"/>
              </a:defRPr>
            </a:lvl4pPr>
            <a:lvl5pPr marL="2055921" indent="-228436" defTabSz="953402" eaLnBrk="0" hangingPunct="0">
              <a:defRPr kumimoji="1" sz="2400">
                <a:solidFill>
                  <a:schemeClr val="tx1"/>
                </a:solidFill>
                <a:latin typeface="Tahoma" pitchFamily="34" charset="0"/>
                <a:ea typeface="ＭＳ Ｐゴシック" pitchFamily="50" charset="-128"/>
              </a:defRPr>
            </a:lvl5pPr>
            <a:lvl6pPr marL="2512792" indent="-228436" defTabSz="953402"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69664" indent="-228436" defTabSz="953402"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6535" indent="-228436" defTabSz="953402"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3407" indent="-228436" defTabSz="953402"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fld id="{83886E82-0D59-4E29-BF17-C61BFD7D1CE5}" type="slidenum">
              <a:rPr lang="en-US" altLang="ja-JP" sz="1100"/>
              <a:pPr eaLnBrk="1" hangingPunct="1"/>
              <a:t>20</a:t>
            </a:fld>
            <a:endParaRPr lang="en-US" altLang="ja-JP" sz="11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402" eaLnBrk="0" hangingPunct="0">
              <a:defRPr kumimoji="1" sz="2400">
                <a:solidFill>
                  <a:schemeClr val="tx1"/>
                </a:solidFill>
                <a:latin typeface="Tahoma" pitchFamily="34" charset="0"/>
                <a:ea typeface="ＭＳ Ｐゴシック" pitchFamily="50" charset="-128"/>
              </a:defRPr>
            </a:lvl1pPr>
            <a:lvl2pPr marL="742416" indent="-285545" defTabSz="953402" eaLnBrk="0" hangingPunct="0">
              <a:defRPr kumimoji="1" sz="2400">
                <a:solidFill>
                  <a:schemeClr val="tx1"/>
                </a:solidFill>
                <a:latin typeface="Tahoma" pitchFamily="34" charset="0"/>
                <a:ea typeface="ＭＳ Ｐゴシック" pitchFamily="50" charset="-128"/>
              </a:defRPr>
            </a:lvl2pPr>
            <a:lvl3pPr marL="1142179" indent="-228436" defTabSz="953402" eaLnBrk="0" hangingPunct="0">
              <a:defRPr kumimoji="1" sz="2400">
                <a:solidFill>
                  <a:schemeClr val="tx1"/>
                </a:solidFill>
                <a:latin typeface="Tahoma" pitchFamily="34" charset="0"/>
                <a:ea typeface="ＭＳ Ｐゴシック" pitchFamily="50" charset="-128"/>
              </a:defRPr>
            </a:lvl3pPr>
            <a:lvl4pPr marL="1599050" indent="-228436" defTabSz="953402" eaLnBrk="0" hangingPunct="0">
              <a:defRPr kumimoji="1" sz="2400">
                <a:solidFill>
                  <a:schemeClr val="tx1"/>
                </a:solidFill>
                <a:latin typeface="Tahoma" pitchFamily="34" charset="0"/>
                <a:ea typeface="ＭＳ Ｐゴシック" pitchFamily="50" charset="-128"/>
              </a:defRPr>
            </a:lvl4pPr>
            <a:lvl5pPr marL="2055921" indent="-228436" defTabSz="953402" eaLnBrk="0" hangingPunct="0">
              <a:defRPr kumimoji="1" sz="2400">
                <a:solidFill>
                  <a:schemeClr val="tx1"/>
                </a:solidFill>
                <a:latin typeface="Tahoma" pitchFamily="34" charset="0"/>
                <a:ea typeface="ＭＳ Ｐゴシック" pitchFamily="50" charset="-128"/>
              </a:defRPr>
            </a:lvl5pPr>
            <a:lvl6pPr marL="2512792" indent="-228436" defTabSz="953402"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69664" indent="-228436" defTabSz="953402"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6535" indent="-228436" defTabSz="953402"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3407" indent="-228436" defTabSz="953402"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fld id="{5F68E594-4FDD-465F-9394-0E4914325FC6}" type="slidenum">
              <a:rPr lang="en-US" altLang="ja-JP" sz="1100"/>
              <a:pPr eaLnBrk="1" hangingPunct="1"/>
              <a:t>48</a:t>
            </a:fld>
            <a:endParaRPr lang="en-US" altLang="ja-JP" sz="110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Times New Roman" pitchFamily="18" charset="-52"/>
              <a:ea typeface="ＭＳ Ｐ明朝" pitchFamily="18"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マスター タイトルの書式設定</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30" name="Date Placeholder 29"/>
          <p:cNvSpPr>
            <a:spLocks noGrp="1"/>
          </p:cNvSpPr>
          <p:nvPr>
            <p:ph type="dt" sz="half" idx="10"/>
          </p:nvPr>
        </p:nvSpPr>
        <p:spPr/>
        <p:txBody>
          <a:bodyPr/>
          <a:lstStyle/>
          <a:p>
            <a:pPr>
              <a:defRPr/>
            </a:pPr>
            <a:endParaRPr lang="en-US" altLang="ja-JP"/>
          </a:p>
        </p:txBody>
      </p:sp>
      <p:sp>
        <p:nvSpPr>
          <p:cNvPr id="19" name="Footer Placeholder 18"/>
          <p:cNvSpPr>
            <a:spLocks noGrp="1"/>
          </p:cNvSpPr>
          <p:nvPr>
            <p:ph type="ftr" sz="quarter" idx="11"/>
          </p:nvPr>
        </p:nvSpPr>
        <p:spPr/>
        <p:txBody>
          <a:bodyPr/>
          <a:lstStyle/>
          <a:p>
            <a:pPr>
              <a:defRPr/>
            </a:pPr>
            <a:endParaRPr lang="en-US" altLang="ja-JP"/>
          </a:p>
        </p:txBody>
      </p:sp>
      <p:sp>
        <p:nvSpPr>
          <p:cNvPr id="27" name="Slide Number Placeholder 26"/>
          <p:cNvSpPr>
            <a:spLocks noGrp="1"/>
          </p:cNvSpPr>
          <p:nvPr>
            <p:ph type="sldNum" sz="quarter" idx="12"/>
          </p:nvPr>
        </p:nvSpPr>
        <p:spPr/>
        <p:txBody>
          <a:bodyPr/>
          <a:lstStyle/>
          <a:p>
            <a:pPr>
              <a:defRPr/>
            </a:pPr>
            <a:fld id="{D9751AF7-BEF5-4966-83B8-86471A1A854C}" type="slidenum">
              <a:rPr lang="en-US" altLang="ja-JP" smtClean="0"/>
              <a:pPr>
                <a:defRPr/>
              </a:pPr>
              <a:t>‹#›</a:t>
            </a:fld>
            <a:endParaRPr lang="en-US" altLang="ja-JP"/>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ja-JP" altLang="en-US" smtClean="0"/>
              <a:t>マスター タイトルの書式設定</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0F320ABA-6521-4CB5-A3DE-EFE64A393515}" type="slidenum">
              <a:rPr lang="en-US" altLang="ja-JP" smtClean="0"/>
              <a:pPr>
                <a:defRPr/>
              </a:pPr>
              <a:t>‹#›</a:t>
            </a:fld>
            <a:endParaRPr lang="en-US" altLang="ja-JP"/>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ja-JP" altLang="en-US" smtClean="0"/>
              <a:t>マスター タイトルの書式設定</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0F320ABA-6521-4CB5-A3DE-EFE64A393515}" type="slidenum">
              <a:rPr lang="en-US" altLang="ja-JP" smtClean="0"/>
              <a:pPr>
                <a:defRPr/>
              </a:pPr>
              <a:t>‹#›</a:t>
            </a:fld>
            <a:endParaRPr lang="en-US" altLang="ja-JP"/>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ja-JP" altLang="en-US" smtClean="0"/>
              <a:t>マスター タイトルの書式設定</a:t>
            </a:r>
            <a:endParaRPr kumimoji="0" lang="en-US"/>
          </a:p>
        </p:txBody>
      </p:sp>
      <p:sp>
        <p:nvSpPr>
          <p:cNvPr id="3" name="Content Placeholder 2"/>
          <p:cNvSpPr>
            <a:spLocks noGrp="1"/>
          </p:cNvSpPr>
          <p:nvPr>
            <p:ph idx="1"/>
          </p:nvPr>
        </p:nvSpPr>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1FEC9E2D-FCB7-4DAC-8D20-C5CA2C7BEAE9}" type="slidenum">
              <a:rPr lang="en-US" altLang="ja-JP" smtClean="0"/>
              <a:pPr>
                <a:defRPr/>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マスター タイトルの書式設定</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71E685E7-65C5-450B-9BA3-84DF5133024C}" type="slidenum">
              <a:rPr lang="en-US" altLang="ja-JP" smtClean="0"/>
              <a:pPr>
                <a:defRPr/>
              </a:pPr>
              <a:t>‹#›</a:t>
            </a:fld>
            <a:endParaRPr lang="en-US" altLang="ja-JP"/>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ja-JP" altLang="en-US" smtClean="0"/>
              <a:t>マスター タイトルの書式設定</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71F8AD7A-3DC6-4101-A027-F1440B9BF7EC}" type="slidenum">
              <a:rPr lang="en-US" altLang="ja-JP" smtClean="0"/>
              <a:pPr>
                <a:defRPr/>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ja-JP" altLang="en-US" smtClean="0"/>
              <a:t>マスター タイトルの書式設定</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Date Placeholder 6"/>
          <p:cNvSpPr>
            <a:spLocks noGrp="1"/>
          </p:cNvSpPr>
          <p:nvPr>
            <p:ph type="dt" sz="half" idx="10"/>
          </p:nvPr>
        </p:nvSpPr>
        <p:spPr/>
        <p:txBody>
          <a:bodyPr/>
          <a:lstStyle/>
          <a:p>
            <a:pPr>
              <a:defRPr/>
            </a:pPr>
            <a:endParaRPr lang="en-US" altLang="ja-JP"/>
          </a:p>
        </p:txBody>
      </p:sp>
      <p:sp>
        <p:nvSpPr>
          <p:cNvPr id="8" name="Footer Placeholder 7"/>
          <p:cNvSpPr>
            <a:spLocks noGrp="1"/>
          </p:cNvSpPr>
          <p:nvPr>
            <p:ph type="ftr" sz="quarter" idx="11"/>
          </p:nvPr>
        </p:nvSpPr>
        <p:spPr/>
        <p:txBody>
          <a:bodyPr/>
          <a:lstStyle/>
          <a:p>
            <a:pPr>
              <a:defRPr/>
            </a:pPr>
            <a:endParaRPr lang="en-US" altLang="ja-JP"/>
          </a:p>
        </p:txBody>
      </p:sp>
      <p:sp>
        <p:nvSpPr>
          <p:cNvPr id="9" name="Slide Number Placeholder 8"/>
          <p:cNvSpPr>
            <a:spLocks noGrp="1"/>
          </p:cNvSpPr>
          <p:nvPr>
            <p:ph type="sldNum" sz="quarter" idx="12"/>
          </p:nvPr>
        </p:nvSpPr>
        <p:spPr/>
        <p:txBody>
          <a:bodyPr/>
          <a:lstStyle/>
          <a:p>
            <a:pPr>
              <a:defRPr/>
            </a:pPr>
            <a:fld id="{BDE7556C-3391-4376-AE54-F5018E24992A}" type="slidenum">
              <a:rPr lang="en-US" altLang="ja-JP" smtClean="0"/>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ja-JP" altLang="en-US" smtClean="0"/>
              <a:t>マスター タイトルの書式設定</a:t>
            </a:r>
            <a:endParaRPr kumimoji="0" lang="en-US"/>
          </a:p>
        </p:txBody>
      </p:sp>
      <p:sp>
        <p:nvSpPr>
          <p:cNvPr id="3" name="Date Placeholder 2"/>
          <p:cNvSpPr>
            <a:spLocks noGrp="1"/>
          </p:cNvSpPr>
          <p:nvPr>
            <p:ph type="dt" sz="half" idx="10"/>
          </p:nvPr>
        </p:nvSpPr>
        <p:spPr/>
        <p:txBody>
          <a:bodyPr/>
          <a:lstStyle/>
          <a:p>
            <a:pPr>
              <a:defRPr/>
            </a:pPr>
            <a:endParaRPr lang="en-US" altLang="ja-JP"/>
          </a:p>
        </p:txBody>
      </p:sp>
      <p:sp>
        <p:nvSpPr>
          <p:cNvPr id="4" name="Footer Placeholder 3"/>
          <p:cNvSpPr>
            <a:spLocks noGrp="1"/>
          </p:cNvSpPr>
          <p:nvPr>
            <p:ph type="ftr" sz="quarter" idx="11"/>
          </p:nvPr>
        </p:nvSpPr>
        <p:spPr/>
        <p:txBody>
          <a:bodyPr/>
          <a:lstStyle/>
          <a:p>
            <a:pPr>
              <a:defRPr/>
            </a:pPr>
            <a:endParaRPr lang="en-US" altLang="ja-JP"/>
          </a:p>
        </p:txBody>
      </p:sp>
      <p:sp>
        <p:nvSpPr>
          <p:cNvPr id="5" name="Slide Number Placeholder 4"/>
          <p:cNvSpPr>
            <a:spLocks noGrp="1"/>
          </p:cNvSpPr>
          <p:nvPr>
            <p:ph type="sldNum" sz="quarter" idx="12"/>
          </p:nvPr>
        </p:nvSpPr>
        <p:spPr/>
        <p:txBody>
          <a:bodyPr/>
          <a:lstStyle/>
          <a:p>
            <a:pPr>
              <a:defRPr/>
            </a:pPr>
            <a:fld id="{4C3C0643-8F72-444E-ACCE-A7058FE907FC}" type="slidenum">
              <a:rPr lang="en-US" altLang="ja-JP" smtClean="0"/>
              <a:pPr>
                <a:defRPr/>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ja-JP"/>
          </a:p>
        </p:txBody>
      </p:sp>
      <p:sp>
        <p:nvSpPr>
          <p:cNvPr id="3" name="Footer Placeholder 2"/>
          <p:cNvSpPr>
            <a:spLocks noGrp="1"/>
          </p:cNvSpPr>
          <p:nvPr>
            <p:ph type="ftr" sz="quarter" idx="11"/>
          </p:nvPr>
        </p:nvSpPr>
        <p:spPr/>
        <p:txBody>
          <a:bodyPr/>
          <a:lstStyle/>
          <a:p>
            <a:pPr>
              <a:defRPr/>
            </a:pPr>
            <a:endParaRPr lang="en-US" altLang="ja-JP"/>
          </a:p>
        </p:txBody>
      </p:sp>
      <p:sp>
        <p:nvSpPr>
          <p:cNvPr id="4" name="Slide Number Placeholder 3"/>
          <p:cNvSpPr>
            <a:spLocks noGrp="1"/>
          </p:cNvSpPr>
          <p:nvPr>
            <p:ph type="sldNum" sz="quarter" idx="12"/>
          </p:nvPr>
        </p:nvSpPr>
        <p:spPr/>
        <p:txBody>
          <a:bodyPr/>
          <a:lstStyle/>
          <a:p>
            <a:pPr>
              <a:defRPr/>
            </a:pPr>
            <a:fld id="{49A7EEE2-7932-4648-BCA3-622D37B02D22}" type="slidenum">
              <a:rPr lang="en-US" altLang="ja-JP" smtClean="0"/>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ja-JP" altLang="en-US" smtClean="0"/>
              <a:t>マスター タイトルの書式設定</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ja-JP" altLang="en-US" smtClean="0"/>
              <a:t>マスター テキストの書式設定</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0F320ABA-6521-4CB5-A3DE-EFE64A393515}" type="slidenum">
              <a:rPr lang="en-US" altLang="ja-JP" smtClean="0"/>
              <a:pPr>
                <a:defRPr/>
              </a:pPr>
              <a:t>‹#›</a:t>
            </a:fld>
            <a:endParaRPr lang="en-US" altLang="ja-JP"/>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ja-JP" altLang="en-US" smtClean="0"/>
              <a:t>マスター タイトルの書式設定</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a:xfrm>
            <a:off x="8077200" y="6356350"/>
            <a:ext cx="609600" cy="365125"/>
          </a:xfrm>
        </p:spPr>
        <p:txBody>
          <a:bodyPr/>
          <a:lstStyle/>
          <a:p>
            <a:pPr>
              <a:defRPr/>
            </a:pPr>
            <a:fld id="{98DF7A54-A67B-4BCE-9C7F-8D187B0CB77A}" type="slidenum">
              <a:rPr lang="en-US" altLang="ja-JP" smtClean="0"/>
              <a:pPr>
                <a:defRPr/>
              </a:pPr>
              <a:t>‹#›</a:t>
            </a:fld>
            <a:endParaRPr lang="en-US" altLang="ja-JP"/>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ja-JP" altLang="en-US" smtClean="0"/>
              <a:t>アイコンをクリックして図を追加</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ja-JP" altLang="en-US" smtClean="0"/>
              <a:t>マスター タイトルの書式設定</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ltLang="ja-JP"/>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ltLang="ja-JP"/>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0F320ABA-6521-4CB5-A3DE-EFE64A393515}" type="slidenum">
              <a:rPr lang="en-US" altLang="ja-JP" smtClean="0"/>
              <a:pPr>
                <a:defRPr/>
              </a:pPr>
              <a:t>‹#›</a:t>
            </a:fld>
            <a:endParaRPr lang="en-US" altLang="ja-JP"/>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ftr="0" dt="0"/>
  <p:txStyles>
    <p:titleStyle>
      <a:lvl1pPr algn="l" rtl="0" eaLnBrk="1" latinLnBrk="0" hangingPunct="1">
        <a:spcBef>
          <a:spcPct val="0"/>
        </a:spcBef>
        <a:buNone/>
        <a:defRPr kumimoji="1"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hyperlink" Target="http://www.planetcars.jp/"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www.jhta.or.jp/"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
          <p:cNvSpPr txBox="1">
            <a:spLocks noChangeArrowheads="1"/>
          </p:cNvSpPr>
          <p:nvPr/>
        </p:nvSpPr>
        <p:spPr bwMode="auto">
          <a:xfrm>
            <a:off x="381000" y="381000"/>
            <a:ext cx="8305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algn="r" eaLnBrk="1" hangingPunct="1">
              <a:spcBef>
                <a:spcPct val="50000"/>
              </a:spcBef>
            </a:pPr>
            <a:r>
              <a:rPr lang="ja-JP" altLang="en-US" sz="1600" b="1" dirty="0">
                <a:latin typeface="ＭＳ ゴシック" pitchFamily="49" charset="-128"/>
                <a:ea typeface="ＭＳ ゴシック" pitchFamily="49" charset="-128"/>
              </a:rPr>
              <a:t>ＡＵ</a:t>
            </a:r>
            <a:r>
              <a:rPr lang="en-US" altLang="ja-JP" sz="1600" b="1" dirty="0" smtClean="0">
                <a:latin typeface="ＭＳ ゴシック" pitchFamily="49" charset="-128"/>
                <a:ea typeface="ＭＳ ゴシック" pitchFamily="49" charset="-128"/>
              </a:rPr>
              <a:t>(</a:t>
            </a:r>
            <a:r>
              <a:rPr lang="ja-JP" altLang="en-US" sz="1600" b="1" dirty="0" smtClean="0">
                <a:latin typeface="ＭＳ ゴシック" pitchFamily="49" charset="-128"/>
                <a:ea typeface="ＭＳ ゴシック" pitchFamily="49" charset="-128"/>
              </a:rPr>
              <a:t>名古屋</a:t>
            </a:r>
            <a:r>
              <a:rPr lang="en-US" altLang="ja-JP" sz="1600" b="1" dirty="0" smtClean="0">
                <a:latin typeface="ＭＳ ゴシック" pitchFamily="49" charset="-128"/>
                <a:ea typeface="ＭＳ ゴシック" pitchFamily="49" charset="-128"/>
              </a:rPr>
              <a:t>)</a:t>
            </a:r>
            <a:r>
              <a:rPr lang="ja-JP" altLang="en-US" sz="1600" dirty="0">
                <a:latin typeface="ＭＳ ゴシック" pitchFamily="49" charset="-128"/>
                <a:ea typeface="ＭＳ ゴシック" pitchFamily="49" charset="-128"/>
              </a:rPr>
              <a:t>　　</a:t>
            </a:r>
            <a:r>
              <a:rPr lang="en-US" altLang="ja-JP" sz="1600" b="1" dirty="0" smtClean="0">
                <a:latin typeface="ＭＳ ゴシック" pitchFamily="49" charset="-128"/>
                <a:ea typeface="ＭＳ ゴシック" pitchFamily="49" charset="-128"/>
              </a:rPr>
              <a:t>2014.02.22</a:t>
            </a:r>
            <a:endParaRPr lang="en-US" altLang="ja-JP" sz="1600" b="1" dirty="0">
              <a:latin typeface="ＭＳ ゴシック" pitchFamily="49" charset="-128"/>
              <a:ea typeface="ＭＳ ゴシック" pitchFamily="49" charset="-128"/>
            </a:endParaRPr>
          </a:p>
        </p:txBody>
      </p:sp>
      <p:sp>
        <p:nvSpPr>
          <p:cNvPr id="4099" name="Text Box 4"/>
          <p:cNvSpPr txBox="1">
            <a:spLocks noChangeArrowheads="1"/>
          </p:cNvSpPr>
          <p:nvPr/>
        </p:nvSpPr>
        <p:spPr bwMode="auto">
          <a:xfrm>
            <a:off x="1295400" y="2317750"/>
            <a:ext cx="6705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algn="ctr" eaLnBrk="1" hangingPunct="1">
              <a:lnSpc>
                <a:spcPct val="80000"/>
              </a:lnSpc>
              <a:spcBef>
                <a:spcPct val="50000"/>
              </a:spcBef>
            </a:pPr>
            <a:r>
              <a:rPr lang="ja-JP" altLang="ja-JP" sz="4000" dirty="0"/>
              <a:t>最近のロシアに</a:t>
            </a:r>
            <a:r>
              <a:rPr lang="ja-JP" altLang="ja-JP" sz="4000" dirty="0" smtClean="0"/>
              <a:t>おける</a:t>
            </a:r>
            <a:endParaRPr lang="ja-JP" altLang="en-US" sz="4000" dirty="0" smtClean="0"/>
          </a:p>
          <a:p>
            <a:pPr algn="ctr" eaLnBrk="1" hangingPunct="1">
              <a:lnSpc>
                <a:spcPct val="80000"/>
              </a:lnSpc>
              <a:spcBef>
                <a:spcPct val="50000"/>
              </a:spcBef>
            </a:pPr>
            <a:r>
              <a:rPr lang="ja-JP" altLang="ja-JP" sz="4000" dirty="0" smtClean="0"/>
              <a:t>輸入</a:t>
            </a:r>
            <a:r>
              <a:rPr lang="ja-JP" altLang="ja-JP" sz="4000" dirty="0"/>
              <a:t>中古車市場の動向</a:t>
            </a:r>
            <a:endParaRPr lang="ja-JP" altLang="en-US" sz="4000" dirty="0">
              <a:solidFill>
                <a:schemeClr val="accent2">
                  <a:lumMod val="75000"/>
                </a:schemeClr>
              </a:solidFill>
              <a:latin typeface="Times New Roman" pitchFamily="18" charset="-52"/>
              <a:ea typeface="ＭＳ ゴシック" pitchFamily="49" charset="-128"/>
            </a:endParaRPr>
          </a:p>
        </p:txBody>
      </p:sp>
      <p:sp>
        <p:nvSpPr>
          <p:cNvPr id="4100" name="Text Box 5"/>
          <p:cNvSpPr txBox="1">
            <a:spLocks noChangeArrowheads="1"/>
          </p:cNvSpPr>
          <p:nvPr/>
        </p:nvSpPr>
        <p:spPr bwMode="auto">
          <a:xfrm>
            <a:off x="2051720" y="4652963"/>
            <a:ext cx="66967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spcBef>
                <a:spcPct val="50000"/>
              </a:spcBef>
            </a:pPr>
            <a:r>
              <a:rPr lang="ja-JP" altLang="en-US" sz="2000" dirty="0">
                <a:latin typeface="ＭＳ ゴシック" pitchFamily="49" charset="-128"/>
                <a:ea typeface="ＭＳ ゴシック" pitchFamily="49" charset="-128"/>
              </a:rPr>
              <a:t>富山高等専門学校国際ビジネス</a:t>
            </a:r>
            <a:r>
              <a:rPr lang="ja-JP" altLang="en-US" sz="2000" dirty="0" smtClean="0">
                <a:latin typeface="ＭＳ ゴシック" pitchFamily="49" charset="-128"/>
                <a:ea typeface="ＭＳ ゴシック" pitchFamily="49" charset="-128"/>
              </a:rPr>
              <a:t>学科准教授　岡本勝規</a:t>
            </a:r>
            <a:endParaRPr lang="ja-JP" altLang="en-US" sz="2000" dirty="0">
              <a:latin typeface="ＭＳ ゴシック" pitchFamily="49" charset="-128"/>
              <a:ea typeface="ＭＳ ゴシック" pitchFamily="49" charset="-128"/>
            </a:endParaRPr>
          </a:p>
        </p:txBody>
      </p:sp>
      <p:sp>
        <p:nvSpPr>
          <p:cNvPr id="4101" name="スライド番号プレースホルダ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fld id="{F6C46F16-C6F8-4C3C-8EC4-2A6D7301D029}" type="slidenum">
              <a:rPr kumimoji="0" lang="en-US" altLang="ja-JP" sz="1400" smtClean="0"/>
              <a:pPr eaLnBrk="1" hangingPunct="1"/>
              <a:t>1</a:t>
            </a:fld>
            <a:endParaRPr kumimoji="0" lang="en-US" altLang="ja-JP" sz="140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49A7EEE2-7932-4648-BCA3-622D37B02D22}" type="slidenum">
              <a:rPr lang="en-US" altLang="ja-JP" smtClean="0"/>
              <a:pPr>
                <a:defRPr/>
              </a:pPr>
              <a:t>10</a:t>
            </a:fld>
            <a:endParaRPr lang="en-US" altLang="ja-JP"/>
          </a:p>
        </p:txBody>
      </p:sp>
      <p:pic>
        <p:nvPicPr>
          <p:cNvPr id="5" name="図 4" descr="在来船に積まれる中古車小樽港にて20110628.JPG"/>
          <p:cNvPicPr>
            <a:picLocks noChangeAspect="1"/>
          </p:cNvPicPr>
          <p:nvPr/>
        </p:nvPicPr>
        <p:blipFill>
          <a:blip r:embed="rId2" cstate="print"/>
          <a:stretch>
            <a:fillRect/>
          </a:stretch>
        </p:blipFill>
        <p:spPr>
          <a:xfrm>
            <a:off x="280416" y="210312"/>
            <a:ext cx="8583168" cy="6437376"/>
          </a:xfrm>
          <a:prstGeom prst="rect">
            <a:avLst/>
          </a:prstGeom>
        </p:spPr>
      </p:pic>
    </p:spTree>
    <p:extLst>
      <p:ext uri="{BB962C8B-B14F-4D97-AF65-F5344CB8AC3E}">
        <p14:creationId xmlns:p14="http://schemas.microsoft.com/office/powerpoint/2010/main" val="4136525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番号プレースホルダー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fld id="{A3D8277B-B190-4E63-B9EA-42DAF874194E}" type="slidenum">
              <a:rPr kumimoji="0" lang="en-US" altLang="ja-JP" sz="1400" smtClean="0"/>
              <a:pPr eaLnBrk="1" hangingPunct="1"/>
              <a:t>11</a:t>
            </a:fld>
            <a:endParaRPr kumimoji="0" lang="en-US" altLang="ja-JP" sz="1400" smtClean="0"/>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84" y="620688"/>
            <a:ext cx="8799552" cy="5544616"/>
          </a:xfrm>
          <a:prstGeom prst="rect">
            <a:avLst/>
          </a:prstGeom>
        </p:spPr>
      </p:pic>
    </p:spTree>
    <p:extLst>
      <p:ext uri="{BB962C8B-B14F-4D97-AF65-F5344CB8AC3E}">
        <p14:creationId xmlns:p14="http://schemas.microsoft.com/office/powerpoint/2010/main" val="7841066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pPr>
              <a:defRPr/>
            </a:pPr>
            <a:fld id="{49A7EEE2-7932-4648-BCA3-622D37B02D22}" type="slidenum">
              <a:rPr lang="en-US" altLang="ja-JP" smtClean="0"/>
              <a:pPr>
                <a:defRPr/>
              </a:pPr>
              <a:t>12</a:t>
            </a:fld>
            <a:endParaRPr lang="en-US" altLang="ja-JP"/>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3" y="134634"/>
            <a:ext cx="8808978" cy="6606734"/>
          </a:xfrm>
          <a:prstGeom prst="rect">
            <a:avLst/>
          </a:prstGeom>
        </p:spPr>
      </p:pic>
    </p:spTree>
    <p:extLst>
      <p:ext uri="{BB962C8B-B14F-4D97-AF65-F5344CB8AC3E}">
        <p14:creationId xmlns:p14="http://schemas.microsoft.com/office/powerpoint/2010/main" val="2774807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番号プレースホルダー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fld id="{12849258-6E72-4FC4-9CA8-D128AB098F9E}" type="slidenum">
              <a:rPr kumimoji="0" lang="en-US" altLang="ja-JP" sz="1400" smtClean="0"/>
              <a:pPr eaLnBrk="1" hangingPunct="1"/>
              <a:t>13</a:t>
            </a:fld>
            <a:endParaRPr kumimoji="0" lang="en-US" altLang="ja-JP" sz="1400" smtClean="0"/>
          </a:p>
        </p:txBody>
      </p:sp>
      <p:pic>
        <p:nvPicPr>
          <p:cNvPr id="14339" name="図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0" y="333375"/>
            <a:ext cx="8286750" cy="621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pPr>
              <a:defRPr/>
            </a:pPr>
            <a:fld id="{49A7EEE2-7932-4648-BCA3-622D37B02D22}" type="slidenum">
              <a:rPr lang="en-US" altLang="ja-JP" smtClean="0"/>
              <a:pPr>
                <a:defRPr/>
              </a:pPr>
              <a:t>14</a:t>
            </a:fld>
            <a:endParaRPr lang="en-US" altLang="ja-JP"/>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88640"/>
            <a:ext cx="8640960" cy="648072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番号プレースホルダー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fld id="{A3D8277B-B190-4E63-B9EA-42DAF874194E}" type="slidenum">
              <a:rPr kumimoji="0" lang="en-US" altLang="ja-JP" sz="1400" smtClean="0"/>
              <a:pPr eaLnBrk="1" hangingPunct="1"/>
              <a:t>15</a:t>
            </a:fld>
            <a:endParaRPr kumimoji="0" lang="en-US" altLang="ja-JP" sz="1400" smtClean="0"/>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741" y="332656"/>
            <a:ext cx="8520454" cy="6264696"/>
          </a:xfrm>
          <a:prstGeom prst="rect">
            <a:avLst/>
          </a:prstGeom>
        </p:spPr>
      </p:pic>
    </p:spTree>
    <p:extLst>
      <p:ext uri="{BB962C8B-B14F-4D97-AF65-F5344CB8AC3E}">
        <p14:creationId xmlns:p14="http://schemas.microsoft.com/office/powerpoint/2010/main" val="29017181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4"/>
          <p:cNvSpPr>
            <a:spLocks noGrp="1" noChangeArrowheads="1"/>
          </p:cNvSpPr>
          <p:nvPr>
            <p:ph type="ctrTitle"/>
          </p:nvPr>
        </p:nvSpPr>
        <p:spPr>
          <a:xfrm>
            <a:off x="1476375" y="6380163"/>
            <a:ext cx="6478588" cy="361950"/>
          </a:xfrm>
        </p:spPr>
        <p:txBody>
          <a:bodyPr/>
          <a:lstStyle/>
          <a:p>
            <a:pPr eaLnBrk="1" hangingPunct="1"/>
            <a:r>
              <a:rPr lang="ja-JP" altLang="en-US" sz="1600" smtClean="0"/>
              <a:t>北日本新聞</a:t>
            </a:r>
            <a:r>
              <a:rPr lang="en-US" altLang="ja-JP" sz="1600" smtClean="0"/>
              <a:t>2009</a:t>
            </a:r>
            <a:r>
              <a:rPr lang="ja-JP" altLang="en-US" sz="1600" smtClean="0"/>
              <a:t>年９月</a:t>
            </a:r>
            <a:r>
              <a:rPr lang="en-US" altLang="ja-JP" sz="1600" smtClean="0"/>
              <a:t>13</a:t>
            </a:r>
            <a:r>
              <a:rPr lang="ja-JP" altLang="en-US" sz="1600" smtClean="0"/>
              <a:t>日</a:t>
            </a:r>
            <a:r>
              <a:rPr lang="en-US" altLang="ja-JP" sz="1600" smtClean="0"/>
              <a:t>(</a:t>
            </a:r>
            <a:r>
              <a:rPr lang="ja-JP" altLang="en-US" sz="1600" smtClean="0"/>
              <a:t>日</a:t>
            </a:r>
            <a:r>
              <a:rPr lang="en-US" altLang="ja-JP" sz="1600" smtClean="0"/>
              <a:t>)</a:t>
            </a:r>
            <a:r>
              <a:rPr lang="ja-JP" altLang="en-US" sz="1600" smtClean="0"/>
              <a:t>　朝刊</a:t>
            </a:r>
            <a:r>
              <a:rPr lang="en-US" altLang="ja-JP" sz="1600" smtClean="0"/>
              <a:t>39</a:t>
            </a:r>
            <a:r>
              <a:rPr lang="ja-JP" altLang="en-US" sz="1600" smtClean="0"/>
              <a:t>面　より</a:t>
            </a:r>
          </a:p>
        </p:txBody>
      </p:sp>
      <p:sp>
        <p:nvSpPr>
          <p:cNvPr id="56322"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fld id="{E283C985-7443-4726-9559-A05648FBE1D2}" type="slidenum">
              <a:rPr kumimoji="0" lang="en-US" altLang="ja-JP" sz="1400" smtClean="0">
                <a:solidFill>
                  <a:schemeClr val="bg2"/>
                </a:solidFill>
              </a:rPr>
              <a:pPr eaLnBrk="1" hangingPunct="1"/>
              <a:t>16</a:t>
            </a:fld>
            <a:endParaRPr kumimoji="0" lang="en-US" altLang="ja-JP" sz="1400" smtClean="0">
              <a:solidFill>
                <a:schemeClr val="bg2"/>
              </a:solidFill>
            </a:endParaRPr>
          </a:p>
        </p:txBody>
      </p:sp>
      <p:pic>
        <p:nvPicPr>
          <p:cNvPr id="56323" name="Picture 3" descr="中古車輸出激減記事20090913北日本新聞トリミング"/>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9913" y="117475"/>
            <a:ext cx="5468937"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fld id="{044AD3DB-0F75-466B-AF6E-E4CF9B0C0575}" type="slidenum">
              <a:rPr kumimoji="0" lang="en-US" altLang="ja-JP" sz="1400" smtClean="0"/>
              <a:pPr eaLnBrk="1" hangingPunct="1"/>
              <a:t>17</a:t>
            </a:fld>
            <a:endParaRPr kumimoji="0" lang="en-US" altLang="ja-JP" sz="1400" smtClean="0"/>
          </a:p>
        </p:txBody>
      </p:sp>
      <p:sp>
        <p:nvSpPr>
          <p:cNvPr id="62466" name="タイトル 1"/>
          <p:cNvSpPr>
            <a:spLocks noGrp="1"/>
          </p:cNvSpPr>
          <p:nvPr>
            <p:ph type="title" idx="4294967295"/>
          </p:nvPr>
        </p:nvSpPr>
        <p:spPr>
          <a:xfrm>
            <a:off x="1350963" y="617538"/>
            <a:ext cx="7793037" cy="1143000"/>
          </a:xfrm>
        </p:spPr>
        <p:txBody>
          <a:bodyPr/>
          <a:lstStyle/>
          <a:p>
            <a:r>
              <a:rPr lang="ja-JP" altLang="en-US" sz="3200" dirty="0" smtClean="0"/>
              <a:t>業態変容の傾向</a:t>
            </a:r>
          </a:p>
        </p:txBody>
      </p:sp>
      <p:sp>
        <p:nvSpPr>
          <p:cNvPr id="62467" name="テキスト プレースホルダ 2"/>
          <p:cNvSpPr>
            <a:spLocks noGrp="1"/>
          </p:cNvSpPr>
          <p:nvPr>
            <p:ph type="body" idx="4294967295"/>
          </p:nvPr>
        </p:nvSpPr>
        <p:spPr>
          <a:xfrm>
            <a:off x="1254397" y="2349500"/>
            <a:ext cx="6557963" cy="2706688"/>
          </a:xfrm>
        </p:spPr>
        <p:txBody>
          <a:bodyPr/>
          <a:lstStyle/>
          <a:p>
            <a:pPr marL="514350" indent="-514350">
              <a:buSzPct val="100000"/>
              <a:buFont typeface="Wingdings" pitchFamily="2" charset="2"/>
              <a:buNone/>
            </a:pPr>
            <a:r>
              <a:rPr lang="ja-JP" altLang="en-US" dirty="0" smtClean="0"/>
              <a:t>①　担い手の変化</a:t>
            </a:r>
          </a:p>
          <a:p>
            <a:pPr marL="514350" indent="-514350">
              <a:buFont typeface="Wingdings" pitchFamily="2" charset="2"/>
              <a:buNone/>
            </a:pPr>
            <a:r>
              <a:rPr lang="ja-JP" altLang="en-US" dirty="0" smtClean="0"/>
              <a:t>②　仕向地の変化</a:t>
            </a:r>
          </a:p>
          <a:p>
            <a:pPr marL="514350" indent="-514350">
              <a:buSzPct val="100000"/>
              <a:buFont typeface="Wingdings" pitchFamily="2" charset="2"/>
              <a:buNone/>
            </a:pPr>
            <a:r>
              <a:rPr lang="ja-JP" altLang="en-US" dirty="0" smtClean="0"/>
              <a:t>③　販売の仕組みの変化</a:t>
            </a:r>
          </a:p>
          <a:p>
            <a:pPr marL="514350" indent="-514350">
              <a:buFont typeface="Wingdings" pitchFamily="2" charset="2"/>
              <a:buNone/>
            </a:pPr>
            <a:r>
              <a:rPr lang="ja-JP" altLang="en-US" dirty="0" smtClean="0"/>
              <a:t>④　販売傾向の</a:t>
            </a:r>
            <a:r>
              <a:rPr lang="ja-JP" altLang="en-US" dirty="0"/>
              <a:t>変化</a:t>
            </a:r>
            <a:endParaRPr lang="ja-JP" altLang="en-US" dirty="0" smtClean="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3" name="スライド番号プレースホルダ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fld id="{0DF3DD1F-C784-4786-A19C-419B9B32B349}" type="slidenum">
              <a:rPr kumimoji="0" lang="en-US" altLang="ja-JP" sz="1400" smtClean="0"/>
              <a:pPr eaLnBrk="1" hangingPunct="1"/>
              <a:t>18</a:t>
            </a:fld>
            <a:endParaRPr kumimoji="0" lang="en-US" altLang="ja-JP" sz="1400" smtClean="0"/>
          </a:p>
        </p:txBody>
      </p:sp>
      <p:sp>
        <p:nvSpPr>
          <p:cNvPr id="63490" name="タイトル 1"/>
          <p:cNvSpPr>
            <a:spLocks noGrp="1"/>
          </p:cNvSpPr>
          <p:nvPr>
            <p:ph type="title" idx="4294967295"/>
          </p:nvPr>
        </p:nvSpPr>
        <p:spPr>
          <a:xfrm>
            <a:off x="1350963" y="617538"/>
            <a:ext cx="7793037" cy="1143000"/>
          </a:xfrm>
        </p:spPr>
        <p:txBody>
          <a:bodyPr/>
          <a:lstStyle/>
          <a:p>
            <a:r>
              <a:rPr lang="ja-JP" altLang="en-US" sz="3200" smtClean="0"/>
              <a:t>業態変容の傾向</a:t>
            </a:r>
          </a:p>
        </p:txBody>
      </p:sp>
      <p:sp>
        <p:nvSpPr>
          <p:cNvPr id="63491" name="テキスト プレースホルダ 2"/>
          <p:cNvSpPr>
            <a:spLocks noGrp="1"/>
          </p:cNvSpPr>
          <p:nvPr>
            <p:ph type="body" idx="4294967295"/>
          </p:nvPr>
        </p:nvSpPr>
        <p:spPr>
          <a:xfrm>
            <a:off x="1326405" y="2349500"/>
            <a:ext cx="6557963" cy="3959225"/>
          </a:xfrm>
        </p:spPr>
        <p:txBody>
          <a:bodyPr/>
          <a:lstStyle/>
          <a:p>
            <a:pPr marL="514350" indent="-514350">
              <a:buSzPct val="100000"/>
              <a:buFont typeface="Wingdings" pitchFamily="2" charset="2"/>
              <a:buNone/>
            </a:pPr>
            <a:r>
              <a:rPr lang="ja-JP" altLang="en-US" dirty="0" smtClean="0"/>
              <a:t>①　担い手の変化</a:t>
            </a:r>
          </a:p>
          <a:p>
            <a:pPr marL="914400" lvl="1" indent="-514350">
              <a:buSzPct val="100000"/>
              <a:buFont typeface="Wingdings" pitchFamily="2" charset="2"/>
              <a:buNone/>
            </a:pPr>
            <a:r>
              <a:rPr lang="ja-JP" altLang="en-US" dirty="0" smtClean="0"/>
              <a:t>対ロシア向け輸出業者の主力は、パ</a:t>
            </a:r>
          </a:p>
          <a:p>
            <a:pPr marL="914400" lvl="1" indent="-514350">
              <a:buSzPct val="100000"/>
              <a:buFont typeface="Wingdings" pitchFamily="2" charset="2"/>
              <a:buNone/>
            </a:pPr>
            <a:r>
              <a:rPr lang="ja-JP" altLang="en-US" dirty="0" smtClean="0"/>
              <a:t>キスタン人業者からロシア人業者へ</a:t>
            </a:r>
          </a:p>
          <a:p>
            <a:pPr marL="914400" lvl="1" indent="-514350">
              <a:buSzPct val="100000"/>
              <a:buFont typeface="Wingdings" pitchFamily="2" charset="2"/>
              <a:buNone/>
            </a:pPr>
            <a:endParaRPr lang="ja-JP" altLang="en-US" dirty="0" smtClean="0"/>
          </a:p>
          <a:p>
            <a:pPr marL="914400" lvl="1" indent="-514350">
              <a:buSzPct val="100000"/>
              <a:buFont typeface="Wingdings" pitchFamily="2" charset="2"/>
              <a:buNone/>
            </a:pPr>
            <a:endParaRPr lang="ja-JP" altLang="en-US" dirty="0" smtClean="0"/>
          </a:p>
          <a:p>
            <a:pPr marL="914400" lvl="1" indent="-514350">
              <a:buSzPct val="100000"/>
              <a:buFont typeface="Wingdings" pitchFamily="2" charset="2"/>
              <a:buNone/>
            </a:pPr>
            <a:r>
              <a:rPr lang="ja-JP" altLang="en-US" dirty="0" smtClean="0"/>
              <a:t>最近の輸出台数回復はロシア人業者</a:t>
            </a:r>
          </a:p>
          <a:p>
            <a:pPr marL="914400" lvl="1" indent="-514350">
              <a:buSzPct val="100000"/>
              <a:buFont typeface="Wingdings" pitchFamily="2" charset="2"/>
              <a:buNone/>
            </a:pPr>
            <a:r>
              <a:rPr lang="ja-JP" altLang="en-US" dirty="0" smtClean="0"/>
              <a:t>によるところが大きい</a:t>
            </a:r>
          </a:p>
        </p:txBody>
      </p:sp>
      <p:sp>
        <p:nvSpPr>
          <p:cNvPr id="63492" name="下矢印 3"/>
          <p:cNvSpPr>
            <a:spLocks noChangeArrowheads="1"/>
          </p:cNvSpPr>
          <p:nvPr/>
        </p:nvSpPr>
        <p:spPr bwMode="auto">
          <a:xfrm>
            <a:off x="2700338" y="3717032"/>
            <a:ext cx="576262" cy="792163"/>
          </a:xfrm>
          <a:prstGeom prst="downArrow">
            <a:avLst>
              <a:gd name="adj1" fmla="val 50000"/>
              <a:gd name="adj2" fmla="val 49990"/>
            </a:avLst>
          </a:prstGeom>
          <a:solidFill>
            <a:schemeClr val="accent1"/>
          </a:solidFill>
          <a:ln w="9525" algn="ctr">
            <a:solidFill>
              <a:schemeClr val="tx1"/>
            </a:solidFill>
            <a:miter lim="800000"/>
            <a:headEnd/>
            <a:tailEnd/>
          </a:ln>
        </p:spPr>
        <p:txBody>
          <a:bodyPr wrap="none"/>
          <a:lstStyle/>
          <a:p>
            <a:endParaRPr lang="ja-JP" altLang="en-US"/>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fld id="{FB907271-3EAA-4B99-8CBB-3C3359B98626}" type="slidenum">
              <a:rPr kumimoji="0" lang="en-US" altLang="ja-JP" sz="1400" smtClean="0"/>
              <a:pPr eaLnBrk="1" hangingPunct="1"/>
              <a:t>19</a:t>
            </a:fld>
            <a:endParaRPr kumimoji="0" lang="en-US" altLang="ja-JP" sz="1400" smtClean="0"/>
          </a:p>
        </p:txBody>
      </p:sp>
      <p:sp>
        <p:nvSpPr>
          <p:cNvPr id="64514" name="タイトル 1"/>
          <p:cNvSpPr>
            <a:spLocks noGrp="1"/>
          </p:cNvSpPr>
          <p:nvPr>
            <p:ph type="title" idx="4294967295"/>
          </p:nvPr>
        </p:nvSpPr>
        <p:spPr>
          <a:xfrm>
            <a:off x="1350963" y="617538"/>
            <a:ext cx="7793037" cy="1143000"/>
          </a:xfrm>
        </p:spPr>
        <p:txBody>
          <a:bodyPr/>
          <a:lstStyle/>
          <a:p>
            <a:r>
              <a:rPr lang="ja-JP" altLang="en-US" sz="3200" smtClean="0"/>
              <a:t>業態変容の傾向</a:t>
            </a:r>
          </a:p>
        </p:txBody>
      </p:sp>
      <p:sp>
        <p:nvSpPr>
          <p:cNvPr id="64515" name="テキスト プレースホルダ 2"/>
          <p:cNvSpPr>
            <a:spLocks noGrp="1"/>
          </p:cNvSpPr>
          <p:nvPr>
            <p:ph type="body" idx="4294967295"/>
          </p:nvPr>
        </p:nvSpPr>
        <p:spPr>
          <a:xfrm>
            <a:off x="1326405" y="2349500"/>
            <a:ext cx="6990011" cy="2663825"/>
          </a:xfrm>
        </p:spPr>
        <p:txBody>
          <a:bodyPr/>
          <a:lstStyle/>
          <a:p>
            <a:pPr marL="514350" indent="-514350">
              <a:buFont typeface="Wingdings" pitchFamily="2" charset="2"/>
              <a:buNone/>
            </a:pPr>
            <a:r>
              <a:rPr lang="ja-JP" altLang="en-US" dirty="0" smtClean="0"/>
              <a:t>②　仕向地の変化</a:t>
            </a:r>
          </a:p>
          <a:p>
            <a:pPr marL="914400" lvl="1" indent="-514350">
              <a:buFont typeface="Wingdings" pitchFamily="2" charset="2"/>
              <a:buNone/>
            </a:pPr>
            <a:r>
              <a:rPr lang="ja-JP" altLang="en-US" dirty="0" smtClean="0"/>
              <a:t>パキスタン人業者の多くが主たる仕向地を</a:t>
            </a:r>
          </a:p>
          <a:p>
            <a:pPr marL="914400" lvl="1" indent="-514350">
              <a:buFont typeface="Wingdings" pitchFamily="2" charset="2"/>
              <a:buNone/>
            </a:pPr>
            <a:r>
              <a:rPr lang="ja-JP" altLang="en-US" dirty="0" smtClean="0"/>
              <a:t>アフリカ・中東へ変更</a:t>
            </a:r>
          </a:p>
          <a:p>
            <a:pPr marL="914400" lvl="1" indent="-514350">
              <a:buFont typeface="Wingdings" pitchFamily="2" charset="2"/>
              <a:buNone/>
            </a:pPr>
            <a:r>
              <a:rPr lang="en-US" altLang="ja-JP" dirty="0" smtClean="0"/>
              <a:t>(</a:t>
            </a:r>
            <a:r>
              <a:rPr lang="ja-JP" altLang="en-US" dirty="0" smtClean="0"/>
              <a:t>パキスタン、ケニア、ウガンダ、南ア、ＵＡＥなど</a:t>
            </a:r>
            <a:r>
              <a:rPr lang="en-US" altLang="ja-JP" dirty="0" smtClean="0"/>
              <a:t>)</a:t>
            </a:r>
            <a:endParaRPr lang="ja-JP" altLang="en-US" dirty="0" smtClean="0"/>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fld id="{A7FE015A-4E26-4FDC-AABA-4FD821379FED}" type="slidenum">
              <a:rPr kumimoji="0" lang="en-US" altLang="ja-JP" sz="1400" smtClean="0"/>
              <a:pPr eaLnBrk="1" hangingPunct="1"/>
              <a:t>2</a:t>
            </a:fld>
            <a:endParaRPr kumimoji="0" lang="en-US" altLang="ja-JP" sz="1400" smtClean="0"/>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1" y="570012"/>
            <a:ext cx="4396312" cy="5307260"/>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570012"/>
            <a:ext cx="4446623" cy="5307260"/>
          </a:xfrm>
          <a:prstGeom prst="rect">
            <a:avLst/>
          </a:prstGeom>
        </p:spPr>
      </p:pic>
      <p:sp>
        <p:nvSpPr>
          <p:cNvPr id="6" name="テキスト ボックス 5"/>
          <p:cNvSpPr txBox="1"/>
          <p:nvPr/>
        </p:nvSpPr>
        <p:spPr>
          <a:xfrm>
            <a:off x="3059832" y="6021288"/>
            <a:ext cx="5760640" cy="338554"/>
          </a:xfrm>
          <a:prstGeom prst="rect">
            <a:avLst/>
          </a:prstGeom>
          <a:noFill/>
        </p:spPr>
        <p:txBody>
          <a:bodyPr wrap="square" rtlCol="0">
            <a:spAutoFit/>
          </a:bodyPr>
          <a:lstStyle/>
          <a:p>
            <a:r>
              <a:rPr lang="en-US" altLang="ja-JP" sz="1600" dirty="0" smtClean="0"/>
              <a:t>PLANETCARS</a:t>
            </a:r>
            <a:r>
              <a:rPr lang="ja-JP" altLang="en-US" sz="1600" dirty="0" smtClean="0"/>
              <a:t>ホームページ</a:t>
            </a:r>
            <a:r>
              <a:rPr lang="en-US" altLang="ja-JP" sz="1600" dirty="0" smtClean="0"/>
              <a:t>(</a:t>
            </a:r>
            <a:r>
              <a:rPr lang="en-US" altLang="ja-JP" sz="1600" dirty="0" smtClean="0">
                <a:hlinkClick r:id="rId4"/>
              </a:rPr>
              <a:t>http</a:t>
            </a:r>
            <a:r>
              <a:rPr lang="en-US" altLang="ja-JP" sz="1600" dirty="0">
                <a:hlinkClick r:id="rId4"/>
              </a:rPr>
              <a:t>://</a:t>
            </a:r>
            <a:r>
              <a:rPr lang="en-US" altLang="ja-JP" sz="1600" dirty="0" smtClean="0">
                <a:hlinkClick r:id="rId4"/>
              </a:rPr>
              <a:t>www.planetcars.jp</a:t>
            </a:r>
            <a:r>
              <a:rPr lang="en-US" altLang="ja-JP" sz="1600" dirty="0" smtClean="0"/>
              <a:t>)</a:t>
            </a:r>
            <a:r>
              <a:rPr lang="ja-JP" altLang="en-US" sz="1600" dirty="0" smtClean="0"/>
              <a:t>より転載</a:t>
            </a:r>
            <a:endParaRPr kumimoji="1" lang="ja-JP" altLang="en-US" sz="1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fld id="{2607FFF2-CA1F-4E2D-B42A-FD6175ED8703}" type="slidenum">
              <a:rPr kumimoji="0" lang="en-US" altLang="ja-JP" sz="1400" smtClean="0"/>
              <a:pPr eaLnBrk="1" hangingPunct="1"/>
              <a:t>20</a:t>
            </a:fld>
            <a:endParaRPr kumimoji="0" lang="en-US" altLang="ja-JP" sz="1400" smtClean="0"/>
          </a:p>
        </p:txBody>
      </p:sp>
      <p:sp>
        <p:nvSpPr>
          <p:cNvPr id="65538" name="タイトル 1"/>
          <p:cNvSpPr>
            <a:spLocks noGrp="1"/>
          </p:cNvSpPr>
          <p:nvPr>
            <p:ph type="title" idx="4294967295"/>
          </p:nvPr>
        </p:nvSpPr>
        <p:spPr>
          <a:xfrm>
            <a:off x="1350963" y="617538"/>
            <a:ext cx="7793037" cy="1143000"/>
          </a:xfrm>
        </p:spPr>
        <p:txBody>
          <a:bodyPr/>
          <a:lstStyle/>
          <a:p>
            <a:r>
              <a:rPr lang="ja-JP" altLang="en-US" sz="3200" smtClean="0"/>
              <a:t>業態変容の傾向</a:t>
            </a:r>
          </a:p>
        </p:txBody>
      </p:sp>
      <p:sp>
        <p:nvSpPr>
          <p:cNvPr id="65539" name="テキスト プレースホルダ 2"/>
          <p:cNvSpPr>
            <a:spLocks noGrp="1"/>
          </p:cNvSpPr>
          <p:nvPr>
            <p:ph type="body" idx="4294967295"/>
          </p:nvPr>
        </p:nvSpPr>
        <p:spPr>
          <a:xfrm>
            <a:off x="1331640" y="2205038"/>
            <a:ext cx="7061200" cy="4248150"/>
          </a:xfrm>
        </p:spPr>
        <p:txBody>
          <a:bodyPr/>
          <a:lstStyle/>
          <a:p>
            <a:pPr marL="514350" indent="-514350">
              <a:buFont typeface="Wingdings" pitchFamily="2" charset="2"/>
              <a:buNone/>
            </a:pPr>
            <a:r>
              <a:rPr lang="ja-JP" altLang="en-US" dirty="0" smtClean="0"/>
              <a:t>②　仕向地の変化</a:t>
            </a:r>
          </a:p>
          <a:p>
            <a:pPr marL="514350" indent="-514350">
              <a:buFont typeface="Wingdings" pitchFamily="2" charset="2"/>
              <a:buNone/>
            </a:pPr>
            <a:r>
              <a:rPr lang="ja-JP" altLang="en-US" dirty="0" smtClean="0"/>
              <a:t>　仕出港は</a:t>
            </a:r>
            <a:r>
              <a:rPr lang="en-US" altLang="ja-JP" dirty="0" smtClean="0"/>
              <a:t>…</a:t>
            </a:r>
            <a:endParaRPr lang="ja-JP" altLang="en-US" dirty="0" smtClean="0"/>
          </a:p>
          <a:p>
            <a:pPr marL="914400" lvl="1" indent="-514350">
              <a:buFont typeface="Wingdings" pitchFamily="2" charset="2"/>
              <a:buNone/>
            </a:pPr>
            <a:r>
              <a:rPr lang="ja-JP" altLang="en-US" dirty="0" smtClean="0"/>
              <a:t>富山の業者の場合、</a:t>
            </a:r>
          </a:p>
          <a:p>
            <a:pPr marL="914400" lvl="1" indent="-514350">
              <a:buFont typeface="Wingdings" pitchFamily="2" charset="2"/>
              <a:buNone/>
            </a:pPr>
            <a:r>
              <a:rPr lang="ja-JP" altLang="en-US" dirty="0" smtClean="0"/>
              <a:t>	</a:t>
            </a:r>
            <a:r>
              <a:rPr lang="ja-JP" altLang="en-US" sz="2000" dirty="0" smtClean="0"/>
              <a:t>ロシア向けは伏木富山港から</a:t>
            </a:r>
          </a:p>
          <a:p>
            <a:pPr marL="914400" lvl="1" indent="-514350">
              <a:buFont typeface="Wingdings" pitchFamily="2" charset="2"/>
              <a:buNone/>
            </a:pPr>
            <a:r>
              <a:rPr lang="ja-JP" altLang="en-US" sz="2000" dirty="0" smtClean="0"/>
              <a:t>	アフリカ・中東向けは名古屋港か横浜港から</a:t>
            </a:r>
          </a:p>
          <a:p>
            <a:pPr marL="914400" lvl="1" indent="-514350">
              <a:buFont typeface="Wingdings" pitchFamily="2" charset="2"/>
              <a:buNone/>
            </a:pPr>
            <a:endParaRPr lang="ja-JP" altLang="en-US" sz="2000" dirty="0" smtClean="0"/>
          </a:p>
          <a:p>
            <a:pPr marL="914400" lvl="1" indent="-514350">
              <a:buFont typeface="Wingdings" pitchFamily="2" charset="2"/>
              <a:buNone/>
            </a:pPr>
            <a:r>
              <a:rPr lang="ja-JP" altLang="en-US" dirty="0" smtClean="0"/>
              <a:t>新潟の業者の場合、</a:t>
            </a:r>
          </a:p>
          <a:p>
            <a:pPr marL="914400" lvl="1" indent="-514350">
              <a:buFont typeface="Wingdings" pitchFamily="2" charset="2"/>
              <a:buNone/>
            </a:pPr>
            <a:r>
              <a:rPr lang="ja-JP" altLang="en-US" sz="2000" dirty="0" smtClean="0"/>
              <a:t>	ロシア向けは新潟港から</a:t>
            </a:r>
          </a:p>
          <a:p>
            <a:pPr marL="914400" lvl="1" indent="-514350">
              <a:buFont typeface="Wingdings" pitchFamily="2" charset="2"/>
              <a:buNone/>
            </a:pPr>
            <a:r>
              <a:rPr lang="ja-JP" altLang="en-US" sz="2000" dirty="0" smtClean="0"/>
              <a:t>	アフリカ・中東向けは横浜港か新潟港</a:t>
            </a:r>
            <a:r>
              <a:rPr lang="en-US" altLang="ja-JP" sz="2000" dirty="0" smtClean="0"/>
              <a:t>(</a:t>
            </a:r>
            <a:r>
              <a:rPr lang="ja-JP" altLang="en-US" sz="2000" dirty="0" smtClean="0"/>
              <a:t>釜山経由</a:t>
            </a:r>
            <a:r>
              <a:rPr lang="en-US" altLang="ja-JP" sz="2000" dirty="0" smtClean="0"/>
              <a:t>)</a:t>
            </a:r>
            <a:r>
              <a:rPr lang="ja-JP" altLang="en-US" sz="2000" dirty="0" smtClean="0"/>
              <a:t>から</a:t>
            </a:r>
          </a:p>
          <a:p>
            <a:pPr marL="914400" lvl="1" indent="-514350">
              <a:buFont typeface="Wingdings" pitchFamily="2" charset="2"/>
              <a:buNone/>
            </a:pPr>
            <a:endParaRPr lang="ja-JP" altLang="en-US" sz="2000" dirty="0" smtClean="0"/>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5" name="スライド番号プレースホルダ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fld id="{B5B87F2A-6BF5-4834-91D5-164765AF42E9}" type="slidenum">
              <a:rPr kumimoji="0" lang="en-US" altLang="ja-JP" sz="1400" smtClean="0"/>
              <a:pPr eaLnBrk="1" hangingPunct="1"/>
              <a:t>21</a:t>
            </a:fld>
            <a:endParaRPr kumimoji="0" lang="en-US" altLang="ja-JP" sz="1400" smtClean="0"/>
          </a:p>
        </p:txBody>
      </p:sp>
      <p:sp>
        <p:nvSpPr>
          <p:cNvPr id="66562" name="タイトル 1"/>
          <p:cNvSpPr>
            <a:spLocks noGrp="1"/>
          </p:cNvSpPr>
          <p:nvPr>
            <p:ph type="title" idx="4294967295"/>
          </p:nvPr>
        </p:nvSpPr>
        <p:spPr>
          <a:xfrm>
            <a:off x="1350963" y="617538"/>
            <a:ext cx="7793037" cy="1143000"/>
          </a:xfrm>
        </p:spPr>
        <p:txBody>
          <a:bodyPr/>
          <a:lstStyle/>
          <a:p>
            <a:r>
              <a:rPr lang="ja-JP" altLang="en-US" sz="3200" smtClean="0"/>
              <a:t>業態変容の傾向</a:t>
            </a:r>
          </a:p>
        </p:txBody>
      </p:sp>
      <p:sp>
        <p:nvSpPr>
          <p:cNvPr id="66563" name="テキスト プレースホルダ 2"/>
          <p:cNvSpPr>
            <a:spLocks noGrp="1"/>
          </p:cNvSpPr>
          <p:nvPr>
            <p:ph type="body" idx="4294967295"/>
          </p:nvPr>
        </p:nvSpPr>
        <p:spPr>
          <a:xfrm>
            <a:off x="971600" y="2349500"/>
            <a:ext cx="6918325" cy="3167732"/>
          </a:xfrm>
        </p:spPr>
        <p:txBody>
          <a:bodyPr>
            <a:normAutofit/>
          </a:bodyPr>
          <a:lstStyle/>
          <a:p>
            <a:pPr marL="914400" lvl="1" indent="-514350">
              <a:buFont typeface="Wingdings" pitchFamily="2" charset="2"/>
              <a:buNone/>
            </a:pPr>
            <a:r>
              <a:rPr lang="ja-JP" altLang="ja-JP" sz="2600" dirty="0" smtClean="0"/>
              <a:t>②　仕向地の変化</a:t>
            </a:r>
          </a:p>
          <a:p>
            <a:pPr marL="914400" lvl="1" indent="-514350">
              <a:buFont typeface="Wingdings" pitchFamily="2" charset="2"/>
              <a:buNone/>
            </a:pPr>
            <a:r>
              <a:rPr lang="ja-JP" altLang="en-US" dirty="0" smtClean="0"/>
              <a:t>パキスタン人業者は、</a:t>
            </a:r>
          </a:p>
          <a:p>
            <a:pPr marL="914400" lvl="1" indent="-514350">
              <a:buFont typeface="Wingdings" pitchFamily="2" charset="2"/>
              <a:buNone/>
            </a:pPr>
            <a:r>
              <a:rPr lang="ja-JP" altLang="en-US" dirty="0" smtClean="0"/>
              <a:t>伏木富山港や新潟港の面前に立地していながら、</a:t>
            </a:r>
          </a:p>
          <a:p>
            <a:pPr marL="914400" lvl="1" indent="-514350">
              <a:buFont typeface="Wingdings" pitchFamily="2" charset="2"/>
              <a:buNone/>
            </a:pPr>
            <a:r>
              <a:rPr lang="ja-JP" altLang="en-US" dirty="0" smtClean="0"/>
              <a:t>必ずしも両港を利用していないことも多い</a:t>
            </a:r>
          </a:p>
          <a:p>
            <a:pPr marL="914400" lvl="1" indent="-514350">
              <a:buFont typeface="Wingdings" pitchFamily="2" charset="2"/>
              <a:buNone/>
            </a:pPr>
            <a:endParaRPr lang="ja-JP" altLang="en-US" dirty="0" smtClean="0"/>
          </a:p>
          <a:p>
            <a:pPr marL="914400" lvl="1" indent="-514350">
              <a:buFont typeface="Wingdings" pitchFamily="2" charset="2"/>
              <a:buNone/>
            </a:pPr>
            <a:endParaRPr lang="ja-JP" altLang="en-US" dirty="0" smtClean="0"/>
          </a:p>
          <a:p>
            <a:pPr marL="914400" lvl="1" indent="-514350">
              <a:buFont typeface="Wingdings" pitchFamily="2" charset="2"/>
              <a:buNone/>
            </a:pPr>
            <a:r>
              <a:rPr lang="ja-JP" altLang="en-US" dirty="0" smtClean="0"/>
              <a:t>なぜ富山や新潟にとどまり続けるのか？</a:t>
            </a:r>
          </a:p>
        </p:txBody>
      </p:sp>
      <p:sp>
        <p:nvSpPr>
          <p:cNvPr id="66564" name="下矢印 3"/>
          <p:cNvSpPr>
            <a:spLocks noChangeArrowheads="1"/>
          </p:cNvSpPr>
          <p:nvPr/>
        </p:nvSpPr>
        <p:spPr bwMode="auto">
          <a:xfrm>
            <a:off x="2555702" y="4148559"/>
            <a:ext cx="792162" cy="936625"/>
          </a:xfrm>
          <a:prstGeom prst="downArrow">
            <a:avLst>
              <a:gd name="adj1" fmla="val 50000"/>
              <a:gd name="adj2" fmla="val 50021"/>
            </a:avLst>
          </a:prstGeom>
          <a:solidFill>
            <a:schemeClr val="accent1"/>
          </a:solidFill>
          <a:ln w="9525" algn="ctr">
            <a:solidFill>
              <a:schemeClr val="tx1"/>
            </a:solidFill>
            <a:miter lim="800000"/>
            <a:headEnd/>
            <a:tailEnd/>
          </a:ln>
        </p:spPr>
        <p:txBody>
          <a:bodyPr wrap="none"/>
          <a:lstStyle/>
          <a:p>
            <a:endParaRPr lang="ja-JP" altLang="en-US"/>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9"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fld id="{F7BA9D29-7D57-42C8-928D-8B647A4AACA5}" type="slidenum">
              <a:rPr kumimoji="0" lang="en-US" altLang="ja-JP" sz="1400" smtClean="0"/>
              <a:pPr eaLnBrk="1" hangingPunct="1"/>
              <a:t>22</a:t>
            </a:fld>
            <a:endParaRPr kumimoji="0" lang="en-US" altLang="ja-JP" sz="1400" smtClean="0"/>
          </a:p>
        </p:txBody>
      </p:sp>
      <p:sp>
        <p:nvSpPr>
          <p:cNvPr id="67586" name="タイトル 1"/>
          <p:cNvSpPr>
            <a:spLocks noGrp="1"/>
          </p:cNvSpPr>
          <p:nvPr>
            <p:ph type="title" idx="4294967295"/>
          </p:nvPr>
        </p:nvSpPr>
        <p:spPr>
          <a:xfrm>
            <a:off x="1350963" y="617538"/>
            <a:ext cx="7793037" cy="1143000"/>
          </a:xfrm>
        </p:spPr>
        <p:txBody>
          <a:bodyPr/>
          <a:lstStyle/>
          <a:p>
            <a:r>
              <a:rPr lang="ja-JP" altLang="en-US" sz="3200" smtClean="0"/>
              <a:t>業態変容の傾向</a:t>
            </a:r>
          </a:p>
        </p:txBody>
      </p:sp>
      <p:sp>
        <p:nvSpPr>
          <p:cNvPr id="67587" name="テキスト プレースホルダ 2"/>
          <p:cNvSpPr>
            <a:spLocks noGrp="1"/>
          </p:cNvSpPr>
          <p:nvPr>
            <p:ph type="body" idx="4294967295"/>
          </p:nvPr>
        </p:nvSpPr>
        <p:spPr>
          <a:xfrm>
            <a:off x="755576" y="1988840"/>
            <a:ext cx="7776865" cy="4320480"/>
          </a:xfrm>
        </p:spPr>
        <p:txBody>
          <a:bodyPr>
            <a:normAutofit fontScale="92500"/>
          </a:bodyPr>
          <a:lstStyle/>
          <a:p>
            <a:pPr marL="514350" indent="-514350">
              <a:buSzPct val="100000"/>
              <a:buFont typeface="Wingdings" pitchFamily="2" charset="2"/>
              <a:buNone/>
            </a:pPr>
            <a:r>
              <a:rPr lang="ja-JP" altLang="en-US" dirty="0" smtClean="0"/>
              <a:t>③　販売のしくみの変化</a:t>
            </a:r>
          </a:p>
          <a:p>
            <a:pPr marL="514350" indent="-514350">
              <a:buSzPct val="100000"/>
              <a:buFont typeface="Wingdings" pitchFamily="2" charset="2"/>
              <a:buNone/>
            </a:pPr>
            <a:r>
              <a:rPr lang="ja-JP" altLang="en-US" dirty="0" smtClean="0"/>
              <a:t>	ロシア人が買い付けのために来日することは希になった</a:t>
            </a:r>
          </a:p>
          <a:p>
            <a:pPr marL="514350" indent="-514350">
              <a:buSzPct val="100000"/>
              <a:buFont typeface="Wingdings" pitchFamily="2" charset="2"/>
              <a:buNone/>
            </a:pPr>
            <a:endParaRPr lang="ja-JP" altLang="en-US" dirty="0" smtClean="0"/>
          </a:p>
          <a:p>
            <a:pPr marL="514350" indent="-514350">
              <a:buSzPct val="100000"/>
              <a:buFont typeface="Wingdings" pitchFamily="2" charset="2"/>
              <a:buNone/>
            </a:pPr>
            <a:r>
              <a:rPr lang="ja-JP" altLang="en-US" dirty="0" smtClean="0"/>
              <a:t>　　・携行輸出扱いの廃止</a:t>
            </a:r>
            <a:r>
              <a:rPr lang="en-US" altLang="ja-JP" dirty="0" smtClean="0"/>
              <a:t>(2005</a:t>
            </a:r>
            <a:r>
              <a:rPr lang="ja-JP" altLang="en-US" dirty="0" smtClean="0"/>
              <a:t>年</a:t>
            </a:r>
            <a:r>
              <a:rPr lang="en-US" altLang="ja-JP" dirty="0" smtClean="0"/>
              <a:t>)</a:t>
            </a:r>
            <a:endParaRPr lang="ja-JP" altLang="en-US" dirty="0" smtClean="0"/>
          </a:p>
          <a:p>
            <a:pPr marL="514350" indent="-514350">
              <a:buSzPct val="100000"/>
              <a:buFont typeface="Wingdings" pitchFamily="2" charset="2"/>
              <a:buNone/>
            </a:pPr>
            <a:r>
              <a:rPr lang="ja-JP" altLang="en-US" dirty="0"/>
              <a:t>　</a:t>
            </a:r>
            <a:r>
              <a:rPr lang="ja-JP" altLang="en-US" dirty="0" smtClean="0"/>
              <a:t>　・日本国内のオークション動向を観察した上で、インターネットや</a:t>
            </a:r>
            <a:r>
              <a:rPr lang="en-US" altLang="ja-JP" dirty="0" smtClean="0"/>
              <a:t>FAX</a:t>
            </a:r>
            <a:r>
              <a:rPr lang="ja-JP" altLang="en-US" dirty="0" smtClean="0"/>
              <a:t>で日本の輸出業者へ発注</a:t>
            </a:r>
            <a:r>
              <a:rPr lang="ja-JP" altLang="ja-JP" dirty="0" smtClean="0"/>
              <a:t>仕入れ</a:t>
            </a:r>
            <a:endParaRPr lang="ja-JP" altLang="en-US" dirty="0" smtClean="0"/>
          </a:p>
          <a:p>
            <a:pPr marL="514350" indent="-514350">
              <a:buSzPct val="100000"/>
              <a:buFont typeface="Wingdings" pitchFamily="2" charset="2"/>
              <a:buNone/>
            </a:pPr>
            <a:r>
              <a:rPr lang="ja-JP" altLang="en-US" dirty="0"/>
              <a:t>　</a:t>
            </a:r>
            <a:r>
              <a:rPr lang="ja-JP" altLang="en-US" dirty="0" smtClean="0"/>
              <a:t>　　　　→「情報の非対称性」がなくなる</a:t>
            </a:r>
          </a:p>
          <a:p>
            <a:pPr marL="514350" indent="-514350">
              <a:buSzPct val="100000"/>
              <a:buFont typeface="Wingdings" pitchFamily="2" charset="2"/>
              <a:buNone/>
            </a:pPr>
            <a:r>
              <a:rPr lang="ja-JP" altLang="en-US" dirty="0"/>
              <a:t>　</a:t>
            </a:r>
            <a:r>
              <a:rPr lang="ja-JP" altLang="en-US" dirty="0" smtClean="0"/>
              <a:t>　　　</a:t>
            </a:r>
            <a:r>
              <a:rPr lang="ja-JP" altLang="en-US" dirty="0"/>
              <a:t>　</a:t>
            </a:r>
            <a:r>
              <a:rPr lang="ja-JP" altLang="en-US" dirty="0" smtClean="0"/>
              <a:t>　　</a:t>
            </a:r>
            <a:r>
              <a:rPr lang="ja-JP" altLang="en-US" sz="2400" dirty="0" smtClean="0"/>
              <a:t>→パキスタン人業者の減少とロシア人業者の台頭</a:t>
            </a:r>
          </a:p>
          <a:p>
            <a:pPr marL="514350" indent="-514350">
              <a:buSzPct val="100000"/>
              <a:buFont typeface="Wingdings" pitchFamily="2" charset="2"/>
              <a:buNone/>
            </a:pPr>
            <a:r>
              <a:rPr lang="ja-JP" altLang="en-US" sz="2400" dirty="0"/>
              <a:t>　</a:t>
            </a:r>
            <a:r>
              <a:rPr lang="ja-JP" altLang="en-US" sz="2400" dirty="0" smtClean="0"/>
              <a:t>　　　　　　　→利幅の縮小</a:t>
            </a:r>
            <a:r>
              <a:rPr lang="en-US" altLang="ja-JP" sz="2400" dirty="0" smtClean="0"/>
              <a:t>(</a:t>
            </a:r>
            <a:r>
              <a:rPr lang="ja-JP" altLang="en-US" sz="2400" dirty="0" smtClean="0"/>
              <a:t>単なるコミッションビジネスへ</a:t>
            </a:r>
            <a:r>
              <a:rPr lang="en-US" altLang="ja-JP" sz="2400" dirty="0" smtClean="0"/>
              <a:t>)</a:t>
            </a:r>
            <a:endParaRPr lang="ja-JP" altLang="en-US" sz="2400" dirty="0" smtClean="0"/>
          </a:p>
        </p:txBody>
      </p:sp>
      <p:sp>
        <p:nvSpPr>
          <p:cNvPr id="67588" name="上矢印 4"/>
          <p:cNvSpPr>
            <a:spLocks noChangeArrowheads="1"/>
          </p:cNvSpPr>
          <p:nvPr/>
        </p:nvSpPr>
        <p:spPr bwMode="auto">
          <a:xfrm>
            <a:off x="4283323" y="2852936"/>
            <a:ext cx="720725" cy="432048"/>
          </a:xfrm>
          <a:prstGeom prst="upArrow">
            <a:avLst>
              <a:gd name="adj1" fmla="val 50000"/>
              <a:gd name="adj2" fmla="val 50000"/>
            </a:avLst>
          </a:prstGeom>
          <a:solidFill>
            <a:schemeClr val="accent1"/>
          </a:solidFill>
          <a:ln w="9525" algn="ctr">
            <a:solidFill>
              <a:schemeClr val="tx1"/>
            </a:solidFill>
            <a:miter lim="800000"/>
            <a:headEnd/>
            <a:tailEnd/>
          </a:ln>
        </p:spPr>
        <p:txBody>
          <a:bodyPr wrap="none"/>
          <a:lstStyle/>
          <a:p>
            <a:endParaRPr lang="ja-JP" altLang="en-US"/>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fld id="{15316809-4BBB-42BF-A751-2F946EAEDE68}" type="slidenum">
              <a:rPr kumimoji="0" lang="en-US" altLang="ja-JP" sz="1400" smtClean="0"/>
              <a:pPr eaLnBrk="1" hangingPunct="1"/>
              <a:t>23</a:t>
            </a:fld>
            <a:endParaRPr kumimoji="0" lang="en-US" altLang="ja-JP" sz="1400" smtClean="0"/>
          </a:p>
        </p:txBody>
      </p:sp>
      <p:sp>
        <p:nvSpPr>
          <p:cNvPr id="68610" name="タイトル 1"/>
          <p:cNvSpPr>
            <a:spLocks noGrp="1"/>
          </p:cNvSpPr>
          <p:nvPr>
            <p:ph type="title" idx="4294967295"/>
          </p:nvPr>
        </p:nvSpPr>
        <p:spPr>
          <a:xfrm>
            <a:off x="1350963" y="617538"/>
            <a:ext cx="7793037" cy="1143000"/>
          </a:xfrm>
        </p:spPr>
        <p:txBody>
          <a:bodyPr/>
          <a:lstStyle/>
          <a:p>
            <a:r>
              <a:rPr lang="ja-JP" altLang="en-US" sz="3200" smtClean="0"/>
              <a:t>業態変容の傾向</a:t>
            </a:r>
          </a:p>
        </p:txBody>
      </p:sp>
      <p:sp>
        <p:nvSpPr>
          <p:cNvPr id="68611" name="テキスト プレースホルダ 2"/>
          <p:cNvSpPr>
            <a:spLocks noGrp="1"/>
          </p:cNvSpPr>
          <p:nvPr>
            <p:ph type="body" idx="4294967295"/>
          </p:nvPr>
        </p:nvSpPr>
        <p:spPr>
          <a:xfrm>
            <a:off x="1115617" y="2276872"/>
            <a:ext cx="7416824" cy="4031853"/>
          </a:xfrm>
        </p:spPr>
        <p:txBody>
          <a:bodyPr>
            <a:normAutofit/>
          </a:bodyPr>
          <a:lstStyle/>
          <a:p>
            <a:pPr marL="514350" indent="-514350">
              <a:buSzPct val="100000"/>
              <a:buFont typeface="Wingdings" pitchFamily="2" charset="2"/>
              <a:buNone/>
            </a:pPr>
            <a:r>
              <a:rPr lang="ja-JP" altLang="en-US" dirty="0" smtClean="0"/>
              <a:t>③　販売のしくみの変化</a:t>
            </a:r>
          </a:p>
          <a:p>
            <a:pPr marL="514350" indent="-514350">
              <a:buSzPct val="100000"/>
              <a:buFont typeface="Wingdings" pitchFamily="2" charset="2"/>
              <a:buNone/>
            </a:pPr>
            <a:r>
              <a:rPr lang="ja-JP" altLang="en-US" dirty="0" smtClean="0"/>
              <a:t>　・決済手段が現金から銀行振込へ</a:t>
            </a:r>
          </a:p>
          <a:p>
            <a:pPr marL="514350" indent="-514350">
              <a:buSzPct val="100000"/>
              <a:buFont typeface="Wingdings" pitchFamily="2" charset="2"/>
              <a:buNone/>
            </a:pPr>
            <a:r>
              <a:rPr lang="ja-JP" altLang="en-US" dirty="0" smtClean="0"/>
              <a:t>　・北陸とロシア極東間の旅客流動が減少</a:t>
            </a:r>
          </a:p>
          <a:p>
            <a:pPr marL="514350" indent="-514350">
              <a:buSzPct val="100000"/>
              <a:buFont typeface="Wingdings" pitchFamily="2" charset="2"/>
              <a:buNone/>
            </a:pPr>
            <a:r>
              <a:rPr lang="ja-JP" altLang="en-US" dirty="0"/>
              <a:t>　</a:t>
            </a:r>
            <a:r>
              <a:rPr lang="ja-JP" altLang="en-US" dirty="0" smtClean="0"/>
              <a:t>　　　→航路・航空路の廃止</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49A7EEE2-7932-4648-BCA3-622D37B02D22}" type="slidenum">
              <a:rPr lang="en-US" altLang="ja-JP" smtClean="0"/>
              <a:pPr>
                <a:defRPr/>
              </a:pPr>
              <a:t>24</a:t>
            </a:fld>
            <a:endParaRPr lang="en-US" altLang="ja-JP"/>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34634"/>
            <a:ext cx="8712968" cy="6534726"/>
          </a:xfrm>
          <a:prstGeom prst="rect">
            <a:avLst/>
          </a:prstGeom>
        </p:spPr>
      </p:pic>
    </p:spTree>
    <p:extLst>
      <p:ext uri="{BB962C8B-B14F-4D97-AF65-F5344CB8AC3E}">
        <p14:creationId xmlns:p14="http://schemas.microsoft.com/office/powerpoint/2010/main" val="1884414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fld id="{15316809-4BBB-42BF-A751-2F946EAEDE68}" type="slidenum">
              <a:rPr kumimoji="0" lang="en-US" altLang="ja-JP" sz="1400" smtClean="0"/>
              <a:pPr eaLnBrk="1" hangingPunct="1"/>
              <a:t>25</a:t>
            </a:fld>
            <a:endParaRPr kumimoji="0" lang="en-US" altLang="ja-JP" sz="1400" smtClean="0"/>
          </a:p>
        </p:txBody>
      </p:sp>
      <p:sp>
        <p:nvSpPr>
          <p:cNvPr id="68610" name="タイトル 1"/>
          <p:cNvSpPr>
            <a:spLocks noGrp="1"/>
          </p:cNvSpPr>
          <p:nvPr>
            <p:ph type="title" idx="4294967295"/>
          </p:nvPr>
        </p:nvSpPr>
        <p:spPr>
          <a:xfrm>
            <a:off x="1350963" y="617538"/>
            <a:ext cx="7793037" cy="1143000"/>
          </a:xfrm>
        </p:spPr>
        <p:txBody>
          <a:bodyPr/>
          <a:lstStyle/>
          <a:p>
            <a:r>
              <a:rPr lang="ja-JP" altLang="en-US" sz="3200" smtClean="0"/>
              <a:t>業態変容の傾向</a:t>
            </a:r>
          </a:p>
        </p:txBody>
      </p:sp>
      <p:sp>
        <p:nvSpPr>
          <p:cNvPr id="68611" name="テキスト プレースホルダ 2"/>
          <p:cNvSpPr>
            <a:spLocks noGrp="1"/>
          </p:cNvSpPr>
          <p:nvPr>
            <p:ph type="body" idx="4294967295"/>
          </p:nvPr>
        </p:nvSpPr>
        <p:spPr>
          <a:xfrm>
            <a:off x="1115617" y="2276872"/>
            <a:ext cx="7416824" cy="4031853"/>
          </a:xfrm>
        </p:spPr>
        <p:txBody>
          <a:bodyPr>
            <a:normAutofit/>
          </a:bodyPr>
          <a:lstStyle/>
          <a:p>
            <a:pPr marL="514350" indent="-514350">
              <a:buSzPct val="100000"/>
              <a:buFont typeface="Wingdings" pitchFamily="2" charset="2"/>
              <a:buNone/>
            </a:pPr>
            <a:r>
              <a:rPr lang="ja-JP" altLang="en-US" dirty="0" smtClean="0"/>
              <a:t>③　販売のしくみの変化</a:t>
            </a:r>
          </a:p>
          <a:p>
            <a:pPr marL="514350" indent="-514350">
              <a:buSzPct val="100000"/>
              <a:buFont typeface="Wingdings" pitchFamily="2" charset="2"/>
              <a:buNone/>
            </a:pPr>
            <a:r>
              <a:rPr lang="ja-JP" altLang="en-US" dirty="0" smtClean="0"/>
              <a:t>　・業者の事業所ヤードに中古車を商品として展示する必要がなくなる</a:t>
            </a:r>
          </a:p>
          <a:p>
            <a:pPr marL="514350" indent="-514350">
              <a:buSzPct val="100000"/>
              <a:buFont typeface="Wingdings" pitchFamily="2" charset="2"/>
              <a:buNone/>
            </a:pPr>
            <a:r>
              <a:rPr lang="ja-JP" altLang="en-US" dirty="0"/>
              <a:t>　</a:t>
            </a:r>
            <a:r>
              <a:rPr lang="ja-JP" altLang="en-US" dirty="0" smtClean="0"/>
              <a:t>　　　→ヤードに並ぶ車は船積みを待つもの</a:t>
            </a:r>
          </a:p>
          <a:p>
            <a:pPr marL="514350" indent="-514350">
              <a:buSzPct val="100000"/>
              <a:buFont typeface="Wingdings" pitchFamily="2" charset="2"/>
              <a:buNone/>
            </a:pPr>
            <a:r>
              <a:rPr lang="ja-JP" altLang="en-US" dirty="0"/>
              <a:t>　</a:t>
            </a:r>
            <a:r>
              <a:rPr lang="ja-JP" altLang="en-US" dirty="0" smtClean="0"/>
              <a:t>　　　→事業所は見た目ほど減っていない</a:t>
            </a:r>
          </a:p>
        </p:txBody>
      </p:sp>
    </p:spTree>
    <p:extLst>
      <p:ext uri="{BB962C8B-B14F-4D97-AF65-F5344CB8AC3E}">
        <p14:creationId xmlns:p14="http://schemas.microsoft.com/office/powerpoint/2010/main" val="228574668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8"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fld id="{4B74EE5B-B630-4812-98BC-8BCAFC1A3D97}" type="slidenum">
              <a:rPr kumimoji="0" lang="en-US" altLang="ja-JP" sz="1400" smtClean="0"/>
              <a:pPr eaLnBrk="1" hangingPunct="1"/>
              <a:t>26</a:t>
            </a:fld>
            <a:endParaRPr kumimoji="0" lang="en-US" altLang="ja-JP" sz="1400" smtClean="0"/>
          </a:p>
        </p:txBody>
      </p:sp>
      <p:sp>
        <p:nvSpPr>
          <p:cNvPr id="69634" name="タイトル 1"/>
          <p:cNvSpPr>
            <a:spLocks noGrp="1"/>
          </p:cNvSpPr>
          <p:nvPr>
            <p:ph type="title" idx="4294967295"/>
          </p:nvPr>
        </p:nvSpPr>
        <p:spPr>
          <a:xfrm>
            <a:off x="1350963" y="617538"/>
            <a:ext cx="7793037" cy="1143000"/>
          </a:xfrm>
        </p:spPr>
        <p:txBody>
          <a:bodyPr/>
          <a:lstStyle/>
          <a:p>
            <a:r>
              <a:rPr lang="ja-JP" altLang="en-US" sz="3200" smtClean="0"/>
              <a:t>業態変容の傾向</a:t>
            </a:r>
          </a:p>
        </p:txBody>
      </p:sp>
      <p:sp>
        <p:nvSpPr>
          <p:cNvPr id="69635" name="テキスト プレースホルダ 2"/>
          <p:cNvSpPr>
            <a:spLocks noGrp="1"/>
          </p:cNvSpPr>
          <p:nvPr>
            <p:ph type="body" idx="4294967295"/>
          </p:nvPr>
        </p:nvSpPr>
        <p:spPr>
          <a:xfrm>
            <a:off x="1403648" y="2349500"/>
            <a:ext cx="7056784" cy="4103836"/>
          </a:xfrm>
        </p:spPr>
        <p:txBody>
          <a:bodyPr/>
          <a:lstStyle/>
          <a:p>
            <a:pPr marL="514350" indent="-514350">
              <a:buFont typeface="Wingdings" pitchFamily="2" charset="2"/>
              <a:buNone/>
            </a:pPr>
            <a:r>
              <a:rPr lang="ja-JP" altLang="en-US" dirty="0" smtClean="0"/>
              <a:t>④　販売傾向の変化</a:t>
            </a:r>
          </a:p>
          <a:p>
            <a:pPr marL="514350" indent="-514350">
              <a:buFont typeface="Wingdings" pitchFamily="2" charset="2"/>
              <a:buNone/>
            </a:pPr>
            <a:r>
              <a:rPr lang="ja-JP" altLang="en-US" dirty="0" smtClean="0"/>
              <a:t>　・現在売れるのは排気量</a:t>
            </a:r>
            <a:r>
              <a:rPr lang="en-US" altLang="ja-JP" dirty="0" smtClean="0"/>
              <a:t>1500cc</a:t>
            </a:r>
            <a:r>
              <a:rPr lang="ja-JP" altLang="en-US" dirty="0" smtClean="0"/>
              <a:t>以下</a:t>
            </a:r>
          </a:p>
          <a:p>
            <a:pPr marL="514350" indent="-514350">
              <a:buFont typeface="Wingdings" pitchFamily="2" charset="2"/>
              <a:buNone/>
            </a:pPr>
            <a:r>
              <a:rPr lang="ja-JP" altLang="en-US" dirty="0"/>
              <a:t>　</a:t>
            </a:r>
            <a:r>
              <a:rPr lang="ja-JP" altLang="en-US" dirty="0" smtClean="0"/>
              <a:t>　　→関税安い。軽自動車も売れる</a:t>
            </a:r>
          </a:p>
          <a:p>
            <a:pPr marL="514350" indent="-514350">
              <a:buFont typeface="Wingdings" pitchFamily="2" charset="2"/>
              <a:buNone/>
            </a:pPr>
            <a:r>
              <a:rPr lang="ja-JP" altLang="en-US" dirty="0"/>
              <a:t>　</a:t>
            </a:r>
            <a:r>
              <a:rPr lang="ja-JP" altLang="en-US" dirty="0" smtClean="0"/>
              <a:t>　　　　</a:t>
            </a:r>
            <a:r>
              <a:rPr lang="en-US" altLang="ja-JP" dirty="0" smtClean="0"/>
              <a:t>(</a:t>
            </a:r>
            <a:r>
              <a:rPr lang="ja-JP" altLang="en-US" dirty="0" smtClean="0"/>
              <a:t>一方、韓国では</a:t>
            </a:r>
            <a:r>
              <a:rPr lang="en-US" altLang="ja-JP" dirty="0" smtClean="0"/>
              <a:t>…)</a:t>
            </a:r>
            <a:endParaRPr lang="ja-JP" altLang="en-US" dirty="0" smtClean="0"/>
          </a:p>
          <a:p>
            <a:pPr marL="514350" indent="-514350">
              <a:buFont typeface="Wingdings" pitchFamily="2" charset="2"/>
              <a:buNone/>
            </a:pPr>
            <a:r>
              <a:rPr lang="ja-JP" altLang="en-US" dirty="0" smtClean="0"/>
              <a:t>　・顧客は走行距離、事故歴よりも価格を気にする</a:t>
            </a:r>
          </a:p>
          <a:p>
            <a:pPr marL="514350" indent="-514350">
              <a:buFont typeface="Wingdings" pitchFamily="2" charset="2"/>
              <a:buNone/>
            </a:pPr>
            <a:r>
              <a:rPr lang="ja-JP" altLang="en-US" dirty="0" smtClean="0"/>
              <a:t>　・放射能検出の問題はまだ生じている。</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49A7EEE2-7932-4648-BCA3-622D37B02D22}" type="slidenum">
              <a:rPr lang="en-US" altLang="ja-JP" smtClean="0"/>
              <a:pPr>
                <a:defRPr/>
              </a:pPr>
              <a:t>27</a:t>
            </a:fld>
            <a:endParaRPr lang="en-US" altLang="ja-JP"/>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485" y="476672"/>
            <a:ext cx="8679152" cy="5832648"/>
          </a:xfrm>
          <a:prstGeom prst="rect">
            <a:avLst/>
          </a:prstGeom>
        </p:spPr>
      </p:pic>
    </p:spTree>
    <p:extLst>
      <p:ext uri="{BB962C8B-B14F-4D97-AF65-F5344CB8AC3E}">
        <p14:creationId xmlns:p14="http://schemas.microsoft.com/office/powerpoint/2010/main" val="3357692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49A7EEE2-7932-4648-BCA3-622D37B02D22}" type="slidenum">
              <a:rPr lang="en-US" altLang="ja-JP" smtClean="0"/>
              <a:pPr>
                <a:defRPr/>
              </a:pPr>
              <a:t>28</a:t>
            </a:fld>
            <a:endParaRPr lang="en-US" altLang="ja-JP"/>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836712"/>
            <a:ext cx="8984016" cy="4752528"/>
          </a:xfrm>
          <a:prstGeom prst="rect">
            <a:avLst/>
          </a:prstGeom>
        </p:spPr>
      </p:pic>
    </p:spTree>
    <p:extLst>
      <p:ext uri="{BB962C8B-B14F-4D97-AF65-F5344CB8AC3E}">
        <p14:creationId xmlns:p14="http://schemas.microsoft.com/office/powerpoint/2010/main" val="1433518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8"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fld id="{4B74EE5B-B630-4812-98BC-8BCAFC1A3D97}" type="slidenum">
              <a:rPr kumimoji="0" lang="en-US" altLang="ja-JP" sz="1400" smtClean="0"/>
              <a:pPr eaLnBrk="1" hangingPunct="1"/>
              <a:t>29</a:t>
            </a:fld>
            <a:endParaRPr kumimoji="0" lang="en-US" altLang="ja-JP" sz="1400" smtClean="0"/>
          </a:p>
        </p:txBody>
      </p:sp>
      <p:sp>
        <p:nvSpPr>
          <p:cNvPr id="69634" name="タイトル 1"/>
          <p:cNvSpPr>
            <a:spLocks noGrp="1"/>
          </p:cNvSpPr>
          <p:nvPr>
            <p:ph type="title" idx="4294967295"/>
          </p:nvPr>
        </p:nvSpPr>
        <p:spPr>
          <a:xfrm>
            <a:off x="1350963" y="617538"/>
            <a:ext cx="7793037" cy="1143000"/>
          </a:xfrm>
        </p:spPr>
        <p:txBody>
          <a:bodyPr/>
          <a:lstStyle/>
          <a:p>
            <a:r>
              <a:rPr lang="ja-JP" altLang="en-US" sz="3200" dirty="0"/>
              <a:t>今後の展望</a:t>
            </a:r>
            <a:endParaRPr lang="ja-JP" altLang="en-US" sz="3200" dirty="0" smtClean="0"/>
          </a:p>
        </p:txBody>
      </p:sp>
      <p:sp>
        <p:nvSpPr>
          <p:cNvPr id="69635" name="テキスト プレースホルダ 2"/>
          <p:cNvSpPr>
            <a:spLocks noGrp="1"/>
          </p:cNvSpPr>
          <p:nvPr>
            <p:ph type="body" idx="4294967295"/>
          </p:nvPr>
        </p:nvSpPr>
        <p:spPr>
          <a:xfrm>
            <a:off x="1403648" y="1988840"/>
            <a:ext cx="7056784" cy="4319588"/>
          </a:xfrm>
        </p:spPr>
        <p:txBody>
          <a:bodyPr>
            <a:normAutofit/>
          </a:bodyPr>
          <a:lstStyle/>
          <a:p>
            <a:pPr marL="514350" indent="-514350">
              <a:buFont typeface="Wingdings" pitchFamily="2" charset="2"/>
              <a:buNone/>
            </a:pPr>
            <a:r>
              <a:rPr lang="ja-JP" altLang="en-US" dirty="0" smtClean="0">
                <a:latin typeface="HG明朝E" pitchFamily="17" charset="-128"/>
                <a:ea typeface="HG明朝E" pitchFamily="17" charset="-128"/>
              </a:rPr>
              <a:t>①　伏木富山港への集中</a:t>
            </a:r>
          </a:p>
          <a:p>
            <a:pPr marL="514350" indent="-514350">
              <a:buFont typeface="Wingdings" pitchFamily="2" charset="2"/>
              <a:buNone/>
            </a:pPr>
            <a:r>
              <a:rPr lang="ja-JP" altLang="en-US" dirty="0">
                <a:latin typeface="HG明朝E" pitchFamily="17" charset="-128"/>
                <a:ea typeface="HG明朝E" pitchFamily="17" charset="-128"/>
              </a:rPr>
              <a:t>　</a:t>
            </a:r>
            <a:r>
              <a:rPr lang="ja-JP" altLang="en-US" dirty="0" smtClean="0">
                <a:latin typeface="HG明朝E" pitchFamily="17" charset="-128"/>
                <a:ea typeface="HG明朝E" pitchFamily="17" charset="-128"/>
              </a:rPr>
              <a:t>　←事業者の集積＋</a:t>
            </a:r>
            <a:r>
              <a:rPr lang="en-US" altLang="ja-JP" dirty="0" err="1" smtClean="0">
                <a:latin typeface="HG明朝E" pitchFamily="17" charset="-128"/>
                <a:ea typeface="HG明朝E" pitchFamily="17" charset="-128"/>
              </a:rPr>
              <a:t>RoRo</a:t>
            </a:r>
            <a:r>
              <a:rPr lang="ja-JP" altLang="en-US" dirty="0" smtClean="0">
                <a:latin typeface="HG明朝E" pitchFamily="17" charset="-128"/>
                <a:ea typeface="HG明朝E" pitchFamily="17" charset="-128"/>
              </a:rPr>
              <a:t>船定期化の効果</a:t>
            </a:r>
          </a:p>
          <a:p>
            <a:pPr marL="514350" indent="-514350">
              <a:buFont typeface="Wingdings" pitchFamily="2" charset="2"/>
              <a:buNone/>
            </a:pPr>
            <a:r>
              <a:rPr lang="ja-JP" altLang="en-US" dirty="0">
                <a:latin typeface="HG明朝E" pitchFamily="17" charset="-128"/>
                <a:ea typeface="HG明朝E" pitchFamily="17" charset="-128"/>
              </a:rPr>
              <a:t>②</a:t>
            </a:r>
            <a:r>
              <a:rPr lang="ja-JP" altLang="en-US" dirty="0" smtClean="0">
                <a:latin typeface="HG明朝E" pitchFamily="17" charset="-128"/>
                <a:ea typeface="HG明朝E" pitchFamily="17" charset="-128"/>
              </a:rPr>
              <a:t>　ロシアの自動車リサイクル税の動向</a:t>
            </a:r>
            <a:endParaRPr lang="ja-JP" altLang="en-US" dirty="0">
              <a:latin typeface="HG明朝E" pitchFamily="17" charset="-128"/>
              <a:ea typeface="HG明朝E" pitchFamily="17" charset="-128"/>
            </a:endParaRPr>
          </a:p>
          <a:p>
            <a:pPr marL="514350" indent="-514350">
              <a:buFont typeface="Wingdings" pitchFamily="2" charset="2"/>
              <a:buNone/>
            </a:pPr>
            <a:r>
              <a:rPr lang="ja-JP" altLang="en-US" dirty="0" smtClean="0">
                <a:latin typeface="HG明朝E" pitchFamily="17" charset="-128"/>
                <a:ea typeface="HG明朝E" pitchFamily="17" charset="-128"/>
              </a:rPr>
              <a:t>　　　→ロシア国産車の価格競争力が低下？</a:t>
            </a:r>
          </a:p>
          <a:p>
            <a:pPr marL="514350" indent="-514350">
              <a:buFont typeface="Wingdings" pitchFamily="2" charset="2"/>
              <a:buNone/>
            </a:pPr>
            <a:r>
              <a:rPr lang="ja-JP" altLang="en-US" dirty="0" smtClean="0">
                <a:latin typeface="HG明朝E" pitchFamily="17" charset="-128"/>
                <a:ea typeface="HG明朝E" pitchFamily="17" charset="-128"/>
              </a:rPr>
              <a:t>③　韓国車との棲み分け</a:t>
            </a:r>
          </a:p>
          <a:p>
            <a:pPr marL="514350" indent="-514350">
              <a:buFont typeface="Wingdings" pitchFamily="2" charset="2"/>
              <a:buNone/>
            </a:pPr>
            <a:r>
              <a:rPr lang="ja-JP" altLang="en-US" dirty="0">
                <a:latin typeface="HG明朝E" pitchFamily="17" charset="-128"/>
                <a:ea typeface="HG明朝E" pitchFamily="17" charset="-128"/>
              </a:rPr>
              <a:t>　</a:t>
            </a:r>
            <a:r>
              <a:rPr lang="ja-JP" altLang="en-US" dirty="0" smtClean="0">
                <a:latin typeface="HG明朝E" pitchFamily="17" charset="-128"/>
                <a:ea typeface="HG明朝E" pitchFamily="17" charset="-128"/>
              </a:rPr>
              <a:t>　　→大排気量は韓国車の中古、</a:t>
            </a:r>
          </a:p>
          <a:p>
            <a:pPr marL="514350" indent="-514350">
              <a:buFont typeface="Wingdings" pitchFamily="2" charset="2"/>
              <a:buNone/>
            </a:pPr>
            <a:r>
              <a:rPr lang="ja-JP" altLang="en-US" dirty="0">
                <a:latin typeface="HG明朝E" pitchFamily="17" charset="-128"/>
                <a:ea typeface="HG明朝E" pitchFamily="17" charset="-128"/>
              </a:rPr>
              <a:t>　</a:t>
            </a:r>
            <a:r>
              <a:rPr lang="ja-JP" altLang="en-US" dirty="0" smtClean="0">
                <a:latin typeface="HG明朝E" pitchFamily="17" charset="-128"/>
                <a:ea typeface="HG明朝E" pitchFamily="17" charset="-128"/>
              </a:rPr>
              <a:t>　　　低排気量は日本車の中古？</a:t>
            </a:r>
          </a:p>
        </p:txBody>
      </p:sp>
    </p:spTree>
    <p:extLst>
      <p:ext uri="{BB962C8B-B14F-4D97-AF65-F5344CB8AC3E}">
        <p14:creationId xmlns:p14="http://schemas.microsoft.com/office/powerpoint/2010/main" val="116544019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番号プレースホルダー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fld id="{A3D8277B-B190-4E63-B9EA-42DAF874194E}" type="slidenum">
              <a:rPr kumimoji="0" lang="en-US" altLang="ja-JP" sz="1400" smtClean="0"/>
              <a:pPr eaLnBrk="1" hangingPunct="1"/>
              <a:t>3</a:t>
            </a:fld>
            <a:endParaRPr kumimoji="0" lang="en-US" altLang="ja-JP" sz="1400" smtClean="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84" y="634761"/>
            <a:ext cx="8799552" cy="5516470"/>
          </a:xfrm>
          <a:prstGeom prst="rect">
            <a:avLst/>
          </a:prstGeom>
        </p:spPr>
      </p:pic>
    </p:spTree>
    <p:extLst>
      <p:ext uri="{BB962C8B-B14F-4D97-AF65-F5344CB8AC3E}">
        <p14:creationId xmlns:p14="http://schemas.microsoft.com/office/powerpoint/2010/main" val="7841066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49A7EEE2-7932-4648-BCA3-622D37B02D22}" type="slidenum">
              <a:rPr lang="en-US" altLang="ja-JP" smtClean="0"/>
              <a:pPr>
                <a:defRPr/>
              </a:pPr>
              <a:t>30</a:t>
            </a:fld>
            <a:endParaRPr lang="en-US" altLang="ja-JP"/>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390220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49A7EEE2-7932-4648-BCA3-622D37B02D22}" type="slidenum">
              <a:rPr lang="en-US" altLang="ja-JP" smtClean="0"/>
              <a:pPr>
                <a:defRPr/>
              </a:pPr>
              <a:t>31</a:t>
            </a:fld>
            <a:endParaRPr lang="en-US" altLang="ja-JP"/>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05934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49A7EEE2-7932-4648-BCA3-622D37B02D22}" type="slidenum">
              <a:rPr lang="en-US" altLang="ja-JP" smtClean="0"/>
              <a:pPr>
                <a:defRPr/>
              </a:pPr>
              <a:t>32</a:t>
            </a:fld>
            <a:endParaRPr lang="en-US" altLang="ja-JP"/>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059340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49A7EEE2-7932-4648-BCA3-622D37B02D22}" type="slidenum">
              <a:rPr lang="en-US" altLang="ja-JP" smtClean="0"/>
              <a:pPr>
                <a:defRPr/>
              </a:pPr>
              <a:t>33</a:t>
            </a:fld>
            <a:endParaRPr lang="en-US" altLang="ja-JP"/>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059340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49A7EEE2-7932-4648-BCA3-622D37B02D22}" type="slidenum">
              <a:rPr lang="en-US" altLang="ja-JP" smtClean="0"/>
              <a:pPr>
                <a:defRPr/>
              </a:pPr>
              <a:t>34</a:t>
            </a:fld>
            <a:endParaRPr lang="en-US" altLang="ja-JP"/>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05934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49A7EEE2-7932-4648-BCA3-622D37B02D22}" type="slidenum">
              <a:rPr lang="en-US" altLang="ja-JP" smtClean="0"/>
              <a:pPr>
                <a:defRPr/>
              </a:pPr>
              <a:t>35</a:t>
            </a:fld>
            <a:endParaRPr lang="en-US" altLang="ja-JP"/>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05934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49A7EEE2-7932-4648-BCA3-622D37B02D22}" type="slidenum">
              <a:rPr lang="en-US" altLang="ja-JP" smtClean="0"/>
              <a:pPr>
                <a:defRPr/>
              </a:pPr>
              <a:t>36</a:t>
            </a:fld>
            <a:endParaRPr lang="en-US" altLang="ja-JP"/>
          </a:p>
        </p:txBody>
      </p:sp>
      <p:sp>
        <p:nvSpPr>
          <p:cNvPr id="3" name="テキスト プレースホルダー 2"/>
          <p:cNvSpPr>
            <a:spLocks noGrp="1"/>
          </p:cNvSpPr>
          <p:nvPr>
            <p:ph type="body" idx="4294967295"/>
          </p:nvPr>
        </p:nvSpPr>
        <p:spPr>
          <a:xfrm>
            <a:off x="457200" y="980728"/>
            <a:ext cx="7931224" cy="5343872"/>
          </a:xfrm>
        </p:spPr>
        <p:txBody>
          <a:bodyPr>
            <a:normAutofit fontScale="92500" lnSpcReduction="10000"/>
          </a:bodyPr>
          <a:lstStyle/>
          <a:p>
            <a:pPr lvl="0"/>
            <a:r>
              <a:rPr kumimoji="1" lang="en-US" altLang="ja-JP" dirty="0" smtClean="0"/>
              <a:t>2012</a:t>
            </a:r>
            <a:r>
              <a:rPr kumimoji="1" lang="ja-JP" altLang="en-US" dirty="0" smtClean="0"/>
              <a:t>年</a:t>
            </a:r>
            <a:r>
              <a:rPr kumimoji="1" lang="en-US" altLang="ja-JP" dirty="0" smtClean="0"/>
              <a:t>12</a:t>
            </a:r>
            <a:r>
              <a:rPr kumimoji="1" lang="ja-JP" altLang="en-US" dirty="0" smtClean="0"/>
              <a:t>月以降、年式の古い軽自動車が急激に増える</a:t>
            </a:r>
          </a:p>
          <a:p>
            <a:pPr lvl="1"/>
            <a:r>
              <a:rPr lang="ja-JP" altLang="en-US" dirty="0" smtClean="0"/>
              <a:t>・・・テリオス、ジェミニ、スウィフトなど</a:t>
            </a:r>
          </a:p>
          <a:p>
            <a:pPr lvl="1"/>
            <a:r>
              <a:rPr kumimoji="1" lang="ja-JP" altLang="en-US" dirty="0" smtClean="0"/>
              <a:t>←売値が</a:t>
            </a:r>
            <a:r>
              <a:rPr lang="ja-JP" altLang="en-US" dirty="0" smtClean="0"/>
              <a:t>ジグリ新車と同じぐらいになるので競争できる</a:t>
            </a:r>
          </a:p>
          <a:p>
            <a:pPr lvl="1"/>
            <a:endParaRPr lang="ja-JP" altLang="en-US" dirty="0" smtClean="0"/>
          </a:p>
          <a:p>
            <a:pPr lvl="0"/>
            <a:r>
              <a:rPr lang="ja-JP" altLang="en-US" dirty="0" smtClean="0"/>
              <a:t>日本車の年式はわかりやすいが韓国車はわかりにくい</a:t>
            </a:r>
          </a:p>
          <a:p>
            <a:pPr lvl="1"/>
            <a:r>
              <a:rPr lang="ja-JP" altLang="en-US" dirty="0"/>
              <a:t>韓国</a:t>
            </a:r>
            <a:r>
              <a:rPr lang="ja-JP" altLang="en-US" dirty="0" smtClean="0"/>
              <a:t>はビジネスの仕組みが日本ほどできていない。ネットでは分からない。オークションの情報も少ない。行かないと分からないことが多い。</a:t>
            </a:r>
          </a:p>
          <a:p>
            <a:pPr lvl="1"/>
            <a:r>
              <a:rPr lang="en-US" altLang="ja-JP" dirty="0" smtClean="0"/>
              <a:t>(</a:t>
            </a:r>
            <a:r>
              <a:rPr lang="ja-JP" altLang="en-US" dirty="0" smtClean="0"/>
              <a:t>車体の大きさの割には</a:t>
            </a:r>
            <a:r>
              <a:rPr lang="en-US" altLang="ja-JP" dirty="0" smtClean="0"/>
              <a:t>)</a:t>
            </a:r>
            <a:r>
              <a:rPr lang="ja-JP" altLang="en-US" dirty="0" smtClean="0"/>
              <a:t>排気量</a:t>
            </a:r>
            <a:r>
              <a:rPr lang="ja-JP" altLang="en-US" dirty="0"/>
              <a:t>が少なく</a:t>
            </a:r>
            <a:r>
              <a:rPr lang="ja-JP" altLang="en-US" dirty="0" smtClean="0"/>
              <a:t>、左ハンドルで、ディーゼル</a:t>
            </a:r>
            <a:r>
              <a:rPr lang="ja-JP" altLang="en-US" dirty="0"/>
              <a:t>である点が魅力であったが</a:t>
            </a:r>
            <a:r>
              <a:rPr lang="ja-JP" altLang="en-US" dirty="0" smtClean="0"/>
              <a:t>、近年は価格が上昇して魅力が薄れている。</a:t>
            </a:r>
          </a:p>
          <a:p>
            <a:pPr lvl="1"/>
            <a:endParaRPr lang="ja-JP" altLang="en-US" dirty="0" smtClean="0"/>
          </a:p>
          <a:p>
            <a:r>
              <a:rPr lang="ja-JP" altLang="en-US" dirty="0" smtClean="0"/>
              <a:t>部品のビジネスがふくらんでいる</a:t>
            </a:r>
          </a:p>
          <a:p>
            <a:pPr lvl="1"/>
            <a:r>
              <a:rPr lang="ja-JP" altLang="en-US" dirty="0"/>
              <a:t>中古の日本車部品に加え</a:t>
            </a:r>
            <a:r>
              <a:rPr lang="ja-JP" altLang="en-US" dirty="0" smtClean="0"/>
              <a:t>、新品の韓国製部品に手を広げる予定	</a:t>
            </a:r>
            <a:endParaRPr kumimoji="1" lang="ja-JP" altLang="en-US" dirty="0"/>
          </a:p>
        </p:txBody>
      </p:sp>
    </p:spTree>
    <p:extLst>
      <p:ext uri="{BB962C8B-B14F-4D97-AF65-F5344CB8AC3E}">
        <p14:creationId xmlns:p14="http://schemas.microsoft.com/office/powerpoint/2010/main" val="7717977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49A7EEE2-7932-4648-BCA3-622D37B02D22}" type="slidenum">
              <a:rPr lang="en-US" altLang="ja-JP" smtClean="0"/>
              <a:pPr>
                <a:defRPr/>
              </a:pPr>
              <a:t>37</a:t>
            </a:fld>
            <a:endParaRPr lang="en-US" altLang="ja-JP"/>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059340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49A7EEE2-7932-4648-BCA3-622D37B02D22}" type="slidenum">
              <a:rPr lang="en-US" altLang="ja-JP" smtClean="0"/>
              <a:pPr>
                <a:defRPr/>
              </a:pPr>
              <a:t>38</a:t>
            </a:fld>
            <a:endParaRPr lang="en-US" altLang="ja-JP"/>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059340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49A7EEE2-7932-4648-BCA3-622D37B02D22}" type="slidenum">
              <a:rPr lang="en-US" altLang="ja-JP" smtClean="0"/>
              <a:pPr>
                <a:defRPr/>
              </a:pPr>
              <a:t>39</a:t>
            </a:fld>
            <a:endParaRPr lang="en-US" altLang="ja-JP"/>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9076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6632"/>
            <a:ext cx="9134069" cy="6741368"/>
          </a:xfrm>
          <a:prstGeom prst="rect">
            <a:avLst/>
          </a:prstGeom>
        </p:spPr>
      </p:pic>
      <p:sp>
        <p:nvSpPr>
          <p:cNvPr id="18434" name="Text Box 4"/>
          <p:cNvSpPr txBox="1">
            <a:spLocks noChangeArrowheads="1"/>
          </p:cNvSpPr>
          <p:nvPr/>
        </p:nvSpPr>
        <p:spPr bwMode="auto">
          <a:xfrm>
            <a:off x="3203848" y="5929535"/>
            <a:ext cx="502575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spcBef>
                <a:spcPct val="50000"/>
              </a:spcBef>
            </a:pPr>
            <a:r>
              <a:rPr lang="en-US" altLang="ja-JP" sz="1400" dirty="0" smtClean="0">
                <a:latin typeface="Times New Roman" pitchFamily="18" charset="-52"/>
                <a:ea typeface="ＭＳ ゴシック" pitchFamily="49" charset="-128"/>
              </a:rPr>
              <a:t>(</a:t>
            </a:r>
            <a:r>
              <a:rPr lang="ja-JP" altLang="en-US" sz="1400" dirty="0" smtClean="0">
                <a:latin typeface="Times New Roman" pitchFamily="18" charset="-52"/>
                <a:ea typeface="ＭＳ ゴシック" pitchFamily="49" charset="-128"/>
              </a:rPr>
              <a:t>社</a:t>
            </a:r>
            <a:r>
              <a:rPr lang="en-US" altLang="ja-JP" sz="1400" dirty="0" smtClean="0">
                <a:latin typeface="Times New Roman" pitchFamily="18" charset="-52"/>
                <a:ea typeface="ＭＳ ゴシック" pitchFamily="49" charset="-128"/>
              </a:rPr>
              <a:t>)</a:t>
            </a:r>
            <a:r>
              <a:rPr lang="ja-JP" altLang="en-US" sz="1400" dirty="0" smtClean="0">
                <a:latin typeface="Times New Roman" pitchFamily="18" charset="-52"/>
                <a:ea typeface="ＭＳ ゴシック" pitchFamily="49" charset="-128"/>
              </a:rPr>
              <a:t>日本港運協会ホームページ</a:t>
            </a:r>
            <a:r>
              <a:rPr lang="en-US" altLang="ja-JP" sz="1400" dirty="0" smtClean="0">
                <a:latin typeface="Times New Roman" pitchFamily="18" charset="-52"/>
                <a:ea typeface="ＭＳ ゴシック" pitchFamily="49" charset="-128"/>
              </a:rPr>
              <a:t>(</a:t>
            </a:r>
            <a:r>
              <a:rPr lang="en-US" altLang="ja-JP" sz="1400" dirty="0" smtClean="0">
                <a:latin typeface="Times New Roman" pitchFamily="18" charset="-52"/>
                <a:ea typeface="ＭＳ ゴシック" pitchFamily="49" charset="-128"/>
                <a:hlinkClick r:id="rId4"/>
              </a:rPr>
              <a:t>http://www.jhta.or.jp</a:t>
            </a:r>
            <a:r>
              <a:rPr lang="en-US" altLang="ja-JP" sz="1400" dirty="0" smtClean="0">
                <a:latin typeface="Times New Roman" pitchFamily="18" charset="-52"/>
                <a:ea typeface="ＭＳ ゴシック" pitchFamily="49" charset="-128"/>
              </a:rPr>
              <a:t>)</a:t>
            </a:r>
            <a:r>
              <a:rPr lang="ja-JP" altLang="en-US" sz="1400" dirty="0" smtClean="0">
                <a:latin typeface="Times New Roman" pitchFamily="18" charset="-52"/>
                <a:ea typeface="ＭＳ ゴシック" pitchFamily="49" charset="-128"/>
              </a:rPr>
              <a:t>より転載</a:t>
            </a:r>
            <a:endParaRPr lang="ja-JP" altLang="en-US" sz="1400" dirty="0">
              <a:latin typeface="Times New Roman" pitchFamily="18" charset="-52"/>
              <a:ea typeface="ＭＳ ゴシック" pitchFamily="49" charset="-128"/>
            </a:endParaRPr>
          </a:p>
        </p:txBody>
      </p:sp>
    </p:spTree>
    <p:extLst>
      <p:ext uri="{BB962C8B-B14F-4D97-AF65-F5344CB8AC3E}">
        <p14:creationId xmlns:p14="http://schemas.microsoft.com/office/powerpoint/2010/main" val="2350040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49A7EEE2-7932-4648-BCA3-622D37B02D22}" type="slidenum">
              <a:rPr lang="en-US" altLang="ja-JP" smtClean="0"/>
              <a:pPr>
                <a:defRPr/>
              </a:pPr>
              <a:t>40</a:t>
            </a:fld>
            <a:endParaRPr lang="en-US" altLang="ja-JP"/>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646143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49A7EEE2-7932-4648-BCA3-622D37B02D22}" type="slidenum">
              <a:rPr lang="en-US" altLang="ja-JP" smtClean="0"/>
              <a:pPr>
                <a:defRPr/>
              </a:pPr>
              <a:t>41</a:t>
            </a:fld>
            <a:endParaRPr lang="en-US" altLang="ja-JP"/>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646143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49A7EEE2-7932-4648-BCA3-622D37B02D22}" type="slidenum">
              <a:rPr lang="en-US" altLang="ja-JP" smtClean="0"/>
              <a:pPr>
                <a:defRPr/>
              </a:pPr>
              <a:t>42</a:t>
            </a:fld>
            <a:endParaRPr lang="en-US" altLang="ja-JP"/>
          </a:p>
        </p:txBody>
      </p:sp>
      <p:sp>
        <p:nvSpPr>
          <p:cNvPr id="4" name="テキスト プレースホルダー 3"/>
          <p:cNvSpPr>
            <a:spLocks noGrp="1"/>
          </p:cNvSpPr>
          <p:nvPr>
            <p:ph type="body" idx="4294967295"/>
          </p:nvPr>
        </p:nvSpPr>
        <p:spPr>
          <a:xfrm>
            <a:off x="457200" y="1268760"/>
            <a:ext cx="8229600" cy="5055840"/>
          </a:xfrm>
        </p:spPr>
        <p:txBody>
          <a:bodyPr/>
          <a:lstStyle/>
          <a:p>
            <a:r>
              <a:rPr kumimoji="1" lang="ja-JP" altLang="en-US" dirty="0" smtClean="0"/>
              <a:t>韓国車は三年前から徐々に増えてきたが、一年前から急激に増えて日本車を駆逐する勢いだった。</a:t>
            </a:r>
          </a:p>
          <a:p>
            <a:pPr lvl="1"/>
            <a:r>
              <a:rPr kumimoji="1" lang="ja-JP" altLang="en-US" dirty="0" smtClean="0"/>
              <a:t>同じ税のクラスなら韓国車の方が日本車に比べて落札価格が</a:t>
            </a:r>
            <a:r>
              <a:rPr lang="ja-JP" altLang="en-US" dirty="0"/>
              <a:t>三</a:t>
            </a:r>
            <a:r>
              <a:rPr kumimoji="1" lang="ja-JP" altLang="en-US" dirty="0" smtClean="0"/>
              <a:t>割安い</a:t>
            </a:r>
          </a:p>
          <a:p>
            <a:pPr lvl="1"/>
            <a:r>
              <a:rPr lang="ja-JP" altLang="en-US" dirty="0"/>
              <a:t>今</a:t>
            </a:r>
            <a:r>
              <a:rPr lang="ja-JP" altLang="en-US" dirty="0" smtClean="0"/>
              <a:t>は質が見直されて客が日本車に戻っている</a:t>
            </a:r>
            <a:r>
              <a:rPr lang="en-US" altLang="ja-JP" dirty="0" smtClean="0"/>
              <a:t>(</a:t>
            </a:r>
            <a:r>
              <a:rPr lang="ja-JP" altLang="en-US" dirty="0" smtClean="0"/>
              <a:t>エクストレールなど</a:t>
            </a:r>
            <a:r>
              <a:rPr lang="en-US" altLang="ja-JP" dirty="0" smtClean="0"/>
              <a:t>)</a:t>
            </a:r>
            <a:r>
              <a:rPr lang="ja-JP" altLang="en-US" dirty="0" err="1" smtClean="0"/>
              <a:t>。</a:t>
            </a:r>
            <a:r>
              <a:rPr lang="ja-JP" altLang="en-US" dirty="0" smtClean="0"/>
              <a:t>但しデザインは韓国車の方が好評</a:t>
            </a:r>
            <a:r>
              <a:rPr lang="en-US" altLang="ja-JP" dirty="0" smtClean="0"/>
              <a:t>(</a:t>
            </a:r>
            <a:r>
              <a:rPr lang="ja-JP" altLang="en-US" dirty="0" smtClean="0"/>
              <a:t>きれいに見えるジグリ</a:t>
            </a:r>
            <a:r>
              <a:rPr lang="en-US" altLang="ja-JP" dirty="0" smtClean="0"/>
              <a:t>)</a:t>
            </a:r>
            <a:r>
              <a:rPr lang="ja-JP" altLang="en-US" dirty="0" err="1" smtClean="0"/>
              <a:t>。</a:t>
            </a:r>
            <a:endParaRPr lang="ja-JP" altLang="en-US" dirty="0" smtClean="0"/>
          </a:p>
          <a:p>
            <a:pPr lvl="1"/>
            <a:endParaRPr lang="ja-JP" altLang="en-US" dirty="0" smtClean="0"/>
          </a:p>
          <a:p>
            <a:r>
              <a:rPr kumimoji="1" lang="ja-JP" altLang="en-US" dirty="0"/>
              <a:t>リサイクル税の影響</a:t>
            </a:r>
            <a:r>
              <a:rPr kumimoji="1" lang="ja-JP" altLang="en-US" dirty="0" smtClean="0"/>
              <a:t>は乗用車については影響を感じない。但し、トラックには影響が大きい。</a:t>
            </a:r>
            <a:endParaRPr kumimoji="1" lang="ja-JP" altLang="en-US" dirty="0"/>
          </a:p>
        </p:txBody>
      </p:sp>
    </p:spTree>
    <p:extLst>
      <p:ext uri="{BB962C8B-B14F-4D97-AF65-F5344CB8AC3E}">
        <p14:creationId xmlns:p14="http://schemas.microsoft.com/office/powerpoint/2010/main" val="36982639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49A7EEE2-7932-4648-BCA3-622D37B02D22}" type="slidenum">
              <a:rPr lang="en-US" altLang="ja-JP" smtClean="0"/>
              <a:pPr>
                <a:defRPr/>
              </a:pPr>
              <a:t>43</a:t>
            </a:fld>
            <a:endParaRPr lang="en-US" altLang="ja-JP"/>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646143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49A7EEE2-7932-4648-BCA3-622D37B02D22}" type="slidenum">
              <a:rPr lang="en-US" altLang="ja-JP" smtClean="0"/>
              <a:pPr>
                <a:defRPr/>
              </a:pPr>
              <a:t>44</a:t>
            </a:fld>
            <a:endParaRPr lang="en-US" altLang="ja-JP"/>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646143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49A7EEE2-7932-4648-BCA3-622D37B02D22}" type="slidenum">
              <a:rPr lang="en-US" altLang="ja-JP" smtClean="0"/>
              <a:pPr>
                <a:defRPr/>
              </a:pPr>
              <a:t>45</a:t>
            </a:fld>
            <a:endParaRPr lang="en-US" altLang="ja-JP"/>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646143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49A7EEE2-7932-4648-BCA3-622D37B02D22}" type="slidenum">
              <a:rPr lang="en-US" altLang="ja-JP" smtClean="0"/>
              <a:pPr>
                <a:defRPr/>
              </a:pPr>
              <a:t>46</a:t>
            </a:fld>
            <a:endParaRPr lang="en-US" altLang="ja-JP"/>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646143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49A7EEE2-7932-4648-BCA3-622D37B02D22}" type="slidenum">
              <a:rPr lang="en-US" altLang="ja-JP" smtClean="0"/>
              <a:pPr>
                <a:defRPr/>
              </a:pPr>
              <a:t>47</a:t>
            </a:fld>
            <a:endParaRPr lang="en-US" altLang="ja-JP"/>
          </a:p>
        </p:txBody>
      </p:sp>
      <p:sp>
        <p:nvSpPr>
          <p:cNvPr id="3" name="テキスト プレースホルダー 2"/>
          <p:cNvSpPr>
            <a:spLocks noGrp="1"/>
          </p:cNvSpPr>
          <p:nvPr>
            <p:ph type="body" idx="4294967295"/>
          </p:nvPr>
        </p:nvSpPr>
        <p:spPr>
          <a:xfrm>
            <a:off x="457200" y="1268760"/>
            <a:ext cx="8229600" cy="5055840"/>
          </a:xfrm>
        </p:spPr>
        <p:txBody>
          <a:bodyPr>
            <a:normAutofit lnSpcReduction="10000"/>
          </a:bodyPr>
          <a:lstStyle/>
          <a:p>
            <a:r>
              <a:rPr kumimoji="1" lang="ja-JP" altLang="en-US" dirty="0" smtClean="0"/>
              <a:t>市場の３０％ぐらいが韓国車ではないか。</a:t>
            </a:r>
          </a:p>
          <a:p>
            <a:pPr lvl="1"/>
            <a:r>
              <a:rPr kumimoji="1" lang="ja-JP" altLang="en-US" dirty="0" smtClean="0"/>
              <a:t>左ハンドル、ディーゼルである点がよい</a:t>
            </a:r>
          </a:p>
          <a:p>
            <a:pPr lvl="1"/>
            <a:r>
              <a:rPr kumimoji="1" lang="ja-JP" altLang="en-US" dirty="0" smtClean="0"/>
              <a:t>２０１０年頃から日本車中古と韓国車新車が同じくらいの価格になって競っている。</a:t>
            </a:r>
          </a:p>
          <a:p>
            <a:pPr lvl="1"/>
            <a:r>
              <a:rPr kumimoji="1" lang="ja-JP" altLang="en-US" dirty="0" smtClean="0"/>
              <a:t>韓国車サンタフェ</a:t>
            </a:r>
            <a:r>
              <a:rPr lang="ja-JP" altLang="en-US" dirty="0"/>
              <a:t>中古</a:t>
            </a:r>
            <a:r>
              <a:rPr kumimoji="1" lang="ja-JP" altLang="en-US" dirty="0" smtClean="0"/>
              <a:t>なら売値４万ドルぐらいだが、日本車の同じクラス中古は６万ドル程度になる。昨年はアバンテが人気であった。日本車は軽の方が安いのでそちらの方が売れる。</a:t>
            </a:r>
          </a:p>
          <a:p>
            <a:pPr lvl="1"/>
            <a:r>
              <a:rPr lang="ja-JP" altLang="en-US" dirty="0"/>
              <a:t>韓国へは自ら仕入れに</a:t>
            </a:r>
            <a:r>
              <a:rPr lang="ja-JP" altLang="en-US" dirty="0" smtClean="0"/>
              <a:t>出向く</a:t>
            </a:r>
          </a:p>
          <a:p>
            <a:pPr lvl="1"/>
            <a:endParaRPr lang="ja-JP" altLang="en-US" dirty="0" smtClean="0"/>
          </a:p>
          <a:p>
            <a:r>
              <a:rPr kumimoji="1" lang="ja-JP" altLang="en-US" dirty="0"/>
              <a:t>米国から</a:t>
            </a:r>
            <a:r>
              <a:rPr kumimoji="1" lang="ja-JP" altLang="en-US" dirty="0" smtClean="0"/>
              <a:t>も中古車を輸入する</a:t>
            </a:r>
          </a:p>
          <a:p>
            <a:pPr lvl="1"/>
            <a:r>
              <a:rPr lang="ja-JP" altLang="en-US" dirty="0" smtClean="0"/>
              <a:t>３０００ＣＣ以上、レクサス、</a:t>
            </a:r>
            <a:r>
              <a:rPr lang="en-US" altLang="ja-JP" dirty="0" smtClean="0"/>
              <a:t>BMW</a:t>
            </a:r>
            <a:r>
              <a:rPr lang="ja-JP" altLang="en-US" dirty="0" smtClean="0"/>
              <a:t>など</a:t>
            </a:r>
            <a:endParaRPr kumimoji="1" lang="ja-JP" altLang="en-US" dirty="0"/>
          </a:p>
        </p:txBody>
      </p:sp>
    </p:spTree>
    <p:extLst>
      <p:ext uri="{BB962C8B-B14F-4D97-AF65-F5344CB8AC3E}">
        <p14:creationId xmlns:p14="http://schemas.microsoft.com/office/powerpoint/2010/main" val="14552717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4"/>
          <p:cNvSpPr txBox="1">
            <a:spLocks noChangeArrowheads="1"/>
          </p:cNvSpPr>
          <p:nvPr/>
        </p:nvSpPr>
        <p:spPr bwMode="auto">
          <a:xfrm>
            <a:off x="1524000" y="2971800"/>
            <a:ext cx="617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spcBef>
                <a:spcPct val="50000"/>
              </a:spcBef>
            </a:pPr>
            <a:r>
              <a:rPr lang="ja-JP" altLang="en-US" sz="3600"/>
              <a:t>ご清聴ありがとうございました</a:t>
            </a:r>
          </a:p>
        </p:txBody>
      </p:sp>
      <p:sp>
        <p:nvSpPr>
          <p:cNvPr id="70659" name="スライド番号プレースホルダ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fld id="{A7E4180F-DBA6-4B24-86FF-E0FFC1C1AA60}" type="slidenum">
              <a:rPr kumimoji="0" lang="en-US" altLang="ja-JP" sz="1400" smtClean="0"/>
              <a:pPr eaLnBrk="1" hangingPunct="1"/>
              <a:t>48</a:t>
            </a:fld>
            <a:endParaRPr kumimoji="0" lang="en-US" altLang="ja-JP" sz="1400"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E:\講義\環日本海史Ⅱ\中古車見学\中古車店例(シャヒーントレーダーズ).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82588"/>
            <a:ext cx="7618413" cy="5713412"/>
          </a:xfrm>
          <a:prstGeom prst="rect">
            <a:avLst/>
          </a:prstGeom>
          <a:noFill/>
          <a:ln w="19050">
            <a:solidFill>
              <a:srgbClr val="993300"/>
            </a:solidFill>
            <a:miter lim="800000"/>
            <a:headEnd/>
            <a:tailEnd/>
          </a:ln>
          <a:extLst>
            <a:ext uri="{909E8E84-426E-40DD-AFC4-6F175D3DCCD1}">
              <a14:hiddenFill xmlns:a14="http://schemas.microsoft.com/office/drawing/2010/main">
                <a:solidFill>
                  <a:srgbClr val="FFFFFF"/>
                </a:solidFill>
              </a14:hiddenFill>
            </a:ext>
          </a:extLst>
        </p:spPr>
      </p:pic>
      <p:sp>
        <p:nvSpPr>
          <p:cNvPr id="6147" name="Text Box 4"/>
          <p:cNvSpPr txBox="1">
            <a:spLocks noChangeArrowheads="1"/>
          </p:cNvSpPr>
          <p:nvPr/>
        </p:nvSpPr>
        <p:spPr bwMode="auto">
          <a:xfrm>
            <a:off x="5638800" y="6248400"/>
            <a:ext cx="2743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spcBef>
                <a:spcPct val="50000"/>
              </a:spcBef>
            </a:pPr>
            <a:r>
              <a:rPr lang="ja-JP" altLang="en-US" sz="1400">
                <a:latin typeface="Times New Roman" pitchFamily="18" charset="-52"/>
                <a:ea typeface="ＭＳ ゴシック" pitchFamily="49" charset="-128"/>
              </a:rPr>
              <a:t>報告者撮影</a:t>
            </a:r>
            <a:r>
              <a:rPr lang="en-US" altLang="ja-JP" sz="1400">
                <a:latin typeface="Times New Roman" pitchFamily="18" charset="-52"/>
                <a:ea typeface="ＭＳ ゴシック" pitchFamily="49" charset="-128"/>
              </a:rPr>
              <a:t>(2006</a:t>
            </a:r>
            <a:r>
              <a:rPr lang="ja-JP" altLang="en-US" sz="1400">
                <a:latin typeface="Times New Roman" pitchFamily="18" charset="-52"/>
                <a:ea typeface="ＭＳ ゴシック" pitchFamily="49" charset="-128"/>
              </a:rPr>
              <a:t>年</a:t>
            </a:r>
            <a:r>
              <a:rPr lang="en-US" altLang="ja-JP" sz="1400">
                <a:latin typeface="Times New Roman" pitchFamily="18" charset="-52"/>
                <a:ea typeface="ＭＳ ゴシック" pitchFamily="49" charset="-128"/>
              </a:rPr>
              <a:t>11</a:t>
            </a:r>
            <a:r>
              <a:rPr lang="ja-JP" altLang="en-US" sz="1400">
                <a:latin typeface="Times New Roman" pitchFamily="18" charset="-52"/>
                <a:ea typeface="ＭＳ ゴシック" pitchFamily="49" charset="-128"/>
              </a:rPr>
              <a:t>月</a:t>
            </a:r>
            <a:r>
              <a:rPr lang="en-US" altLang="ja-JP" sz="1400">
                <a:latin typeface="Times New Roman" pitchFamily="18" charset="-52"/>
                <a:ea typeface="ＭＳ ゴシック" pitchFamily="49" charset="-128"/>
              </a:rPr>
              <a:t>21</a:t>
            </a:r>
            <a:r>
              <a:rPr lang="ja-JP" altLang="en-US" sz="1400">
                <a:latin typeface="Times New Roman" pitchFamily="18" charset="-52"/>
                <a:ea typeface="ＭＳ ゴシック" pitchFamily="49" charset="-128"/>
              </a:rPr>
              <a:t>日</a:t>
            </a:r>
            <a:r>
              <a:rPr lang="en-US" altLang="ja-JP" sz="1400">
                <a:latin typeface="Times New Roman" pitchFamily="18" charset="-52"/>
                <a:ea typeface="ＭＳ ゴシック" pitchFamily="49" charset="-128"/>
              </a:rPr>
              <a: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E:\講義\環日本海史Ⅱ\中古車見学\中古車店街例(本郷交差点北).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457200"/>
            <a:ext cx="7620000" cy="5715000"/>
          </a:xfrm>
          <a:prstGeom prst="rect">
            <a:avLst/>
          </a:prstGeom>
          <a:noFill/>
          <a:ln w="19050">
            <a:solidFill>
              <a:srgbClr val="993300"/>
            </a:solidFill>
            <a:miter lim="800000"/>
            <a:headEnd/>
            <a:tailEnd/>
          </a:ln>
          <a:extLst>
            <a:ext uri="{909E8E84-426E-40DD-AFC4-6F175D3DCCD1}">
              <a14:hiddenFill xmlns:a14="http://schemas.microsoft.com/office/drawing/2010/main">
                <a:solidFill>
                  <a:srgbClr val="FFFFFF"/>
                </a:solidFill>
              </a14:hiddenFill>
            </a:ext>
          </a:extLst>
        </p:spPr>
      </p:pic>
      <p:sp>
        <p:nvSpPr>
          <p:cNvPr id="7171" name="Text Box 4"/>
          <p:cNvSpPr txBox="1">
            <a:spLocks noChangeArrowheads="1"/>
          </p:cNvSpPr>
          <p:nvPr/>
        </p:nvSpPr>
        <p:spPr bwMode="auto">
          <a:xfrm>
            <a:off x="5638800" y="6248400"/>
            <a:ext cx="2743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spcBef>
                <a:spcPct val="50000"/>
              </a:spcBef>
            </a:pPr>
            <a:r>
              <a:rPr lang="ja-JP" altLang="en-US" sz="1400">
                <a:latin typeface="Times New Roman" pitchFamily="18" charset="-52"/>
                <a:ea typeface="ＭＳ ゴシック" pitchFamily="49" charset="-128"/>
              </a:rPr>
              <a:t>報告者撮影</a:t>
            </a:r>
            <a:r>
              <a:rPr lang="en-US" altLang="ja-JP" sz="1400">
                <a:latin typeface="Times New Roman" pitchFamily="18" charset="-52"/>
                <a:ea typeface="ＭＳ ゴシック" pitchFamily="49" charset="-128"/>
              </a:rPr>
              <a:t>(2006</a:t>
            </a:r>
            <a:r>
              <a:rPr lang="ja-JP" altLang="en-US" sz="1400">
                <a:latin typeface="Times New Roman" pitchFamily="18" charset="-52"/>
                <a:ea typeface="ＭＳ ゴシック" pitchFamily="49" charset="-128"/>
              </a:rPr>
              <a:t>年</a:t>
            </a:r>
            <a:r>
              <a:rPr lang="en-US" altLang="ja-JP" sz="1400">
                <a:latin typeface="Times New Roman" pitchFamily="18" charset="-52"/>
                <a:ea typeface="ＭＳ ゴシック" pitchFamily="49" charset="-128"/>
              </a:rPr>
              <a:t>11</a:t>
            </a:r>
            <a:r>
              <a:rPr lang="ja-JP" altLang="en-US" sz="1400">
                <a:latin typeface="Times New Roman" pitchFamily="18" charset="-52"/>
                <a:ea typeface="ＭＳ ゴシック" pitchFamily="49" charset="-128"/>
              </a:rPr>
              <a:t>月</a:t>
            </a:r>
            <a:r>
              <a:rPr lang="en-US" altLang="ja-JP" sz="1400">
                <a:latin typeface="Times New Roman" pitchFamily="18" charset="-52"/>
                <a:ea typeface="ＭＳ ゴシック" pitchFamily="49" charset="-128"/>
              </a:rPr>
              <a:t>21</a:t>
            </a:r>
            <a:r>
              <a:rPr lang="ja-JP" altLang="en-US" sz="1400">
                <a:latin typeface="Times New Roman" pitchFamily="18" charset="-52"/>
                <a:ea typeface="ＭＳ ゴシック" pitchFamily="49" charset="-128"/>
              </a:rPr>
              <a:t>日</a:t>
            </a:r>
            <a:r>
              <a:rPr lang="en-US" altLang="ja-JP" sz="1400">
                <a:latin typeface="Times New Roman" pitchFamily="18" charset="-52"/>
                <a:ea typeface="ＭＳ ゴシック" pitchFamily="49" charset="-128"/>
              </a:rPr>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prezen\ロシア人とカーンさんの商取引風景.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150" y="501650"/>
            <a:ext cx="7759700"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4038600" y="6354763"/>
            <a:ext cx="4495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spcBef>
                <a:spcPct val="50000"/>
              </a:spcBef>
            </a:pPr>
            <a:r>
              <a:rPr lang="en-US" altLang="ja-JP" sz="1200">
                <a:ea typeface="ＭＳ 明朝" pitchFamily="17" charset="-128"/>
              </a:rPr>
              <a:t>(</a:t>
            </a:r>
            <a:r>
              <a:rPr lang="ja-JP" altLang="en-US" sz="1200">
                <a:ea typeface="ＭＳ 明朝" pitchFamily="17" charset="-128"/>
              </a:rPr>
              <a:t>「</a:t>
            </a:r>
            <a:r>
              <a:rPr lang="ja-JP" altLang="en-US" sz="1200">
                <a:latin typeface="Times New Roman" pitchFamily="18" charset="-52"/>
                <a:ea typeface="ＭＳ 明朝" pitchFamily="17" charset="-128"/>
              </a:rPr>
              <a:t>“</a:t>
            </a:r>
            <a:r>
              <a:rPr lang="ja-JP" altLang="en-US" sz="1200">
                <a:ea typeface="ＭＳ 明朝" pitchFamily="17" charset="-128"/>
              </a:rPr>
              <a:t>外国人力</a:t>
            </a:r>
            <a:r>
              <a:rPr lang="ja-JP" altLang="en-US" sz="1200">
                <a:latin typeface="Times New Roman" pitchFamily="18" charset="-52"/>
                <a:ea typeface="ＭＳ 明朝" pitchFamily="17" charset="-128"/>
              </a:rPr>
              <a:t>“</a:t>
            </a:r>
            <a:r>
              <a:rPr lang="ja-JP" altLang="en-US" sz="1200">
                <a:ea typeface="ＭＳ 明朝" pitchFamily="17" charset="-128"/>
              </a:rPr>
              <a:t>で地域再生」</a:t>
            </a:r>
            <a:r>
              <a:rPr lang="en-US" altLang="ja-JP" sz="1200">
                <a:ea typeface="ＭＳ 明朝" pitchFamily="17" charset="-128"/>
              </a:rPr>
              <a:t>NHK2008</a:t>
            </a:r>
            <a:r>
              <a:rPr lang="ja-JP" altLang="en-US" sz="1200">
                <a:ea typeface="ＭＳ 明朝" pitchFamily="17" charset="-128"/>
              </a:rPr>
              <a:t>年４月</a:t>
            </a:r>
            <a:r>
              <a:rPr lang="en-US" altLang="ja-JP" sz="1200">
                <a:ea typeface="ＭＳ 明朝" pitchFamily="17" charset="-128"/>
              </a:rPr>
              <a:t>25</a:t>
            </a:r>
            <a:r>
              <a:rPr lang="ja-JP" altLang="en-US" sz="1200">
                <a:ea typeface="ＭＳ 明朝" pitchFamily="17" charset="-128"/>
              </a:rPr>
              <a:t>日放送より転載</a:t>
            </a:r>
            <a:r>
              <a:rPr lang="en-US" altLang="ja-JP" sz="1200">
                <a:ea typeface="ＭＳ 明朝" pitchFamily="17" charset="-128"/>
              </a:rPr>
              <a: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prezen\西高木地区中古車点立地状況.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050" y="679450"/>
            <a:ext cx="78359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3"/>
          <p:cNvSpPr txBox="1">
            <a:spLocks noChangeArrowheads="1"/>
          </p:cNvSpPr>
          <p:nvPr/>
        </p:nvSpPr>
        <p:spPr bwMode="auto">
          <a:xfrm>
            <a:off x="1371600" y="6324600"/>
            <a:ext cx="7543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spcBef>
                <a:spcPct val="50000"/>
              </a:spcBef>
            </a:pPr>
            <a:r>
              <a:rPr lang="en-US" altLang="ja-JP" sz="1200">
                <a:ea typeface="ＭＳ 明朝" pitchFamily="17" charset="-128"/>
              </a:rPr>
              <a:t>(</a:t>
            </a:r>
            <a:r>
              <a:rPr lang="ja-JP" altLang="en-US" sz="1200">
                <a:ea typeface="ＭＳ 明朝" pitchFamily="17" charset="-128"/>
              </a:rPr>
              <a:t>「ナビゲーション</a:t>
            </a:r>
            <a:r>
              <a:rPr lang="en-US" altLang="ja-JP" sz="1200">
                <a:ea typeface="ＭＳ 明朝" pitchFamily="17" charset="-128"/>
              </a:rPr>
              <a:t>:</a:t>
            </a:r>
            <a:r>
              <a:rPr lang="ja-JP" altLang="en-US" sz="1200">
                <a:ea typeface="ＭＳ 明朝" pitchFamily="17" charset="-128"/>
              </a:rPr>
              <a:t>田んぼに外国ができた－広がる住民との摩擦－」</a:t>
            </a:r>
            <a:r>
              <a:rPr lang="en-US" altLang="ja-JP" sz="1200">
                <a:ea typeface="ＭＳ 明朝" pitchFamily="17" charset="-128"/>
              </a:rPr>
              <a:t>NHK2008</a:t>
            </a:r>
            <a:r>
              <a:rPr lang="ja-JP" altLang="en-US" sz="1200">
                <a:ea typeface="ＭＳ 明朝" pitchFamily="17" charset="-128"/>
              </a:rPr>
              <a:t>年２月</a:t>
            </a:r>
            <a:r>
              <a:rPr lang="en-US" altLang="ja-JP" sz="1200">
                <a:ea typeface="ＭＳ 明朝" pitchFamily="17" charset="-128"/>
              </a:rPr>
              <a:t>22</a:t>
            </a:r>
            <a:r>
              <a:rPr lang="ja-JP" altLang="en-US" sz="1200">
                <a:ea typeface="ＭＳ 明朝" pitchFamily="17" charset="-128"/>
              </a:rPr>
              <a:t>日放送より転載</a:t>
            </a:r>
            <a:r>
              <a:rPr lang="en-US" altLang="ja-JP" sz="1200">
                <a:ea typeface="ＭＳ 明朝" pitchFamily="17" charset="-128"/>
              </a:rPr>
              <a: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講義\環日本海史Ⅱ\中古車見学\ロシア貨客船ルーシ号.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19" y="142156"/>
            <a:ext cx="8702938" cy="6527204"/>
          </a:xfrm>
          <a:prstGeom prst="rect">
            <a:avLst/>
          </a:prstGeom>
          <a:noFill/>
          <a:ln w="19050">
            <a:solidFill>
              <a:srgbClr val="993300"/>
            </a:solidFill>
            <a:miter lim="800000"/>
            <a:headEnd/>
            <a:tailEnd/>
          </a:ln>
          <a:extLst>
            <a:ext uri="{909E8E84-426E-40DD-AFC4-6F175D3DCCD1}">
              <a14:hiddenFill xmlns:a14="http://schemas.microsoft.com/office/drawing/2010/main">
                <a:solidFill>
                  <a:srgbClr val="FFFFFF"/>
                </a:solidFill>
              </a14:hiddenFill>
            </a:ext>
          </a:extLst>
        </p:spPr>
      </p:pic>
      <p:sp>
        <p:nvSpPr>
          <p:cNvPr id="10243" name="Text Box 3"/>
          <p:cNvSpPr txBox="1">
            <a:spLocks noChangeArrowheads="1"/>
          </p:cNvSpPr>
          <p:nvPr/>
        </p:nvSpPr>
        <p:spPr bwMode="auto">
          <a:xfrm>
            <a:off x="5638800" y="6172200"/>
            <a:ext cx="2743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spcBef>
                <a:spcPct val="50000"/>
              </a:spcBef>
            </a:pPr>
            <a:r>
              <a:rPr lang="ja-JP" altLang="en-US" sz="1400">
                <a:latin typeface="Times New Roman" pitchFamily="18" charset="-52"/>
                <a:ea typeface="ＭＳ ゴシック" pitchFamily="49" charset="-128"/>
              </a:rPr>
              <a:t>報告者撮影</a:t>
            </a:r>
            <a:r>
              <a:rPr lang="en-US" altLang="ja-JP" sz="1400">
                <a:latin typeface="Times New Roman" pitchFamily="18" charset="-52"/>
                <a:ea typeface="ＭＳ ゴシック" pitchFamily="49" charset="-128"/>
              </a:rPr>
              <a:t>(2005</a:t>
            </a:r>
            <a:r>
              <a:rPr lang="ja-JP" altLang="en-US" sz="1400">
                <a:latin typeface="Times New Roman" pitchFamily="18" charset="-52"/>
                <a:ea typeface="ＭＳ ゴシック" pitchFamily="49" charset="-128"/>
              </a:rPr>
              <a:t>年</a:t>
            </a:r>
            <a:r>
              <a:rPr lang="en-US" altLang="ja-JP" sz="1400">
                <a:latin typeface="Times New Roman" pitchFamily="18" charset="-52"/>
                <a:ea typeface="ＭＳ ゴシック" pitchFamily="49" charset="-128"/>
              </a:rPr>
              <a:t>5</a:t>
            </a:r>
            <a:r>
              <a:rPr lang="ja-JP" altLang="en-US" sz="1400">
                <a:latin typeface="Times New Roman" pitchFamily="18" charset="-52"/>
                <a:ea typeface="ＭＳ ゴシック" pitchFamily="49" charset="-128"/>
              </a:rPr>
              <a:t>月</a:t>
            </a:r>
            <a:r>
              <a:rPr lang="en-US" altLang="ja-JP" sz="1400">
                <a:latin typeface="Times New Roman" pitchFamily="18" charset="-52"/>
                <a:ea typeface="ＭＳ ゴシック" pitchFamily="49" charset="-128"/>
              </a:rPr>
              <a:t>27</a:t>
            </a:r>
            <a:r>
              <a:rPr lang="ja-JP" altLang="en-US" sz="1400">
                <a:latin typeface="Times New Roman" pitchFamily="18" charset="-52"/>
                <a:ea typeface="ＭＳ ゴシック" pitchFamily="49" charset="-128"/>
              </a:rPr>
              <a:t>日</a:t>
            </a:r>
            <a:r>
              <a:rPr lang="en-US" altLang="ja-JP" sz="1400">
                <a:latin typeface="Times New Roman" pitchFamily="18" charset="-52"/>
                <a:ea typeface="ＭＳ ゴシック" pitchFamily="49" charset="-128"/>
              </a:rPr>
              <a:t>)</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リゾート">
  <a:themeElements>
    <a:clrScheme name="リゾート">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1899</TotalTime>
  <Words>658</Words>
  <Application>Microsoft Office PowerPoint</Application>
  <PresentationFormat>画面に合わせる (4:3)</PresentationFormat>
  <Paragraphs>161</Paragraphs>
  <Slides>48</Slides>
  <Notes>7</Notes>
  <HiddenSlides>0</HiddenSlides>
  <MMClips>0</MMClips>
  <ScaleCrop>false</ScaleCrop>
  <HeadingPairs>
    <vt:vector size="4" baseType="variant">
      <vt:variant>
        <vt:lpstr>テーマ</vt:lpstr>
      </vt:variant>
      <vt:variant>
        <vt:i4>1</vt:i4>
      </vt:variant>
      <vt:variant>
        <vt:lpstr>スライド タイトル</vt:lpstr>
      </vt:variant>
      <vt:variant>
        <vt:i4>48</vt:i4>
      </vt:variant>
    </vt:vector>
  </HeadingPairs>
  <TitlesOfParts>
    <vt:vector size="49" baseType="lpstr">
      <vt:lpstr>リゾート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北日本新聞2009年９月13日(日)　朝刊39面　より</vt:lpstr>
      <vt:lpstr>業態変容の傾向</vt:lpstr>
      <vt:lpstr>業態変容の傾向</vt:lpstr>
      <vt:lpstr>業態変容の傾向</vt:lpstr>
      <vt:lpstr>業態変容の傾向</vt:lpstr>
      <vt:lpstr>業態変容の傾向</vt:lpstr>
      <vt:lpstr>業態変容の傾向</vt:lpstr>
      <vt:lpstr>業態変容の傾向</vt:lpstr>
      <vt:lpstr>PowerPoint プレゼンテーション</vt:lpstr>
      <vt:lpstr>業態変容の傾向</vt:lpstr>
      <vt:lpstr>業態変容の傾向</vt:lpstr>
      <vt:lpstr>PowerPoint プレゼンテーション</vt:lpstr>
      <vt:lpstr>PowerPoint プレゼンテーション</vt:lpstr>
      <vt:lpstr>今後の展望</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岡本文科研究所</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岡本勝規</dc:creator>
  <cp:lastModifiedBy>fmvuser</cp:lastModifiedBy>
  <cp:revision>178</cp:revision>
  <cp:lastPrinted>2013-08-30T01:14:46Z</cp:lastPrinted>
  <dcterms:created xsi:type="dcterms:W3CDTF">2007-12-06T15:49:38Z</dcterms:created>
  <dcterms:modified xsi:type="dcterms:W3CDTF">2014-02-25T09:55:51Z</dcterms:modified>
</cp:coreProperties>
</file>